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1"/>
  </p:notesMasterIdLst>
  <p:sldIdLst>
    <p:sldId id="256" r:id="rId2"/>
    <p:sldId id="462" r:id="rId3"/>
    <p:sldId id="470" r:id="rId4"/>
    <p:sldId id="355" r:id="rId5"/>
    <p:sldId id="358" r:id="rId6"/>
    <p:sldId id="359" r:id="rId7"/>
    <p:sldId id="360" r:id="rId8"/>
    <p:sldId id="361" r:id="rId9"/>
    <p:sldId id="362" r:id="rId10"/>
    <p:sldId id="363" r:id="rId11"/>
    <p:sldId id="365" r:id="rId12"/>
    <p:sldId id="367" r:id="rId13"/>
    <p:sldId id="368" r:id="rId14"/>
    <p:sldId id="369" r:id="rId15"/>
    <p:sldId id="370" r:id="rId16"/>
    <p:sldId id="371" r:id="rId17"/>
    <p:sldId id="372" r:id="rId18"/>
    <p:sldId id="466" r:id="rId19"/>
    <p:sldId id="373" r:id="rId20"/>
    <p:sldId id="374" r:id="rId21"/>
    <p:sldId id="375" r:id="rId22"/>
    <p:sldId id="376" r:id="rId23"/>
    <p:sldId id="463" r:id="rId24"/>
    <p:sldId id="464" r:id="rId25"/>
    <p:sldId id="465" r:id="rId26"/>
    <p:sldId id="378" r:id="rId27"/>
    <p:sldId id="380" r:id="rId28"/>
    <p:sldId id="381" r:id="rId29"/>
    <p:sldId id="382" r:id="rId30"/>
    <p:sldId id="383" r:id="rId31"/>
    <p:sldId id="385" r:id="rId32"/>
    <p:sldId id="386" r:id="rId33"/>
    <p:sldId id="387" r:id="rId34"/>
    <p:sldId id="388" r:id="rId35"/>
    <p:sldId id="389" r:id="rId36"/>
    <p:sldId id="390" r:id="rId37"/>
    <p:sldId id="392" r:id="rId38"/>
    <p:sldId id="391" r:id="rId39"/>
    <p:sldId id="393" r:id="rId40"/>
    <p:sldId id="394" r:id="rId41"/>
    <p:sldId id="467" r:id="rId42"/>
    <p:sldId id="468" r:id="rId43"/>
    <p:sldId id="396" r:id="rId44"/>
    <p:sldId id="397" r:id="rId45"/>
    <p:sldId id="398" r:id="rId46"/>
    <p:sldId id="399" r:id="rId47"/>
    <p:sldId id="400" r:id="rId48"/>
    <p:sldId id="401" r:id="rId49"/>
    <p:sldId id="402" r:id="rId50"/>
    <p:sldId id="403" r:id="rId51"/>
    <p:sldId id="404" r:id="rId52"/>
    <p:sldId id="405" r:id="rId53"/>
    <p:sldId id="406" r:id="rId54"/>
    <p:sldId id="407" r:id="rId55"/>
    <p:sldId id="408" r:id="rId56"/>
    <p:sldId id="409" r:id="rId57"/>
    <p:sldId id="410" r:id="rId58"/>
    <p:sldId id="411" r:id="rId59"/>
    <p:sldId id="412" r:id="rId60"/>
    <p:sldId id="413" r:id="rId61"/>
    <p:sldId id="416" r:id="rId62"/>
    <p:sldId id="418" r:id="rId63"/>
    <p:sldId id="419" r:id="rId64"/>
    <p:sldId id="421" r:id="rId65"/>
    <p:sldId id="428" r:id="rId66"/>
    <p:sldId id="469" r:id="rId67"/>
    <p:sldId id="429" r:id="rId68"/>
    <p:sldId id="430" r:id="rId69"/>
    <p:sldId id="431" r:id="rId7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50" y="5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A463E-5213-4091-86EC-BB08A97AC740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AB0FD-DEF5-40FC-8A0B-5BED78A61F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691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340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997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507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652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163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349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变换基实际上是一个四维的函数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070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213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269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209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788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965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目的是去除不同维度之间的相关性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798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921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771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544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437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395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16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6202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4004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811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9657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625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尺度低频，小波高频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133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2290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228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5342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609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388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4483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2075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249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0255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9731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094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0407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9669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7594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030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8908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7247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0126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146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6382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3255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607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704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6382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3342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4443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2339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6038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6382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191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9204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1664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119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503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038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2B428-4E88-469C-BE08-B817D17AC0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883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905396"/>
            <a:ext cx="7779124" cy="10318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tx2"/>
          </a:solidFill>
          <a:ln w="9525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C0504D"/>
              </a:buClr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701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94337"/>
            <a:ext cx="7772400" cy="778973"/>
          </a:xfrm>
        </p:spPr>
        <p:txBody>
          <a:bodyPr/>
          <a:lstStyle>
            <a:lvl1pPr algn="l">
              <a:defRPr sz="44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014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6724" y="3140670"/>
            <a:ext cx="7010400" cy="1600200"/>
          </a:xfrm>
        </p:spPr>
        <p:txBody>
          <a:bodyPr/>
          <a:lstStyle>
            <a:lvl1pPr marL="0" indent="0" algn="ctr">
              <a:buFont typeface="Wingdings" charset="0"/>
              <a:buNone/>
              <a:defRPr sz="28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64C84F-3AFC-4CB9-A1B7-23C6741EF61E}"/>
              </a:ext>
            </a:extLst>
          </p:cNvPr>
          <p:cNvSpPr txBox="1"/>
          <p:nvPr/>
        </p:nvSpPr>
        <p:spPr>
          <a:xfrm>
            <a:off x="70079" y="103137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中国科学技术大学研究生课程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《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数字图像分析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》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65667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_空白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53307"/>
            <a:ext cx="7772400" cy="1371600"/>
          </a:xfrm>
        </p:spPr>
        <p:txBody>
          <a:bodyPr/>
          <a:lstStyle>
            <a:lvl1pPr algn="ctr">
              <a:defRPr sz="40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014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4134506"/>
            <a:ext cx="7010400" cy="894693"/>
          </a:xfrm>
        </p:spPr>
        <p:txBody>
          <a:bodyPr/>
          <a:lstStyle>
            <a:lvl1pPr marL="0" indent="0" algn="ctr">
              <a:buFont typeface="Wingdings" charset="0"/>
              <a:buNone/>
              <a:defRPr sz="22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6652085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65131"/>
            <a:ext cx="7772400" cy="1371600"/>
          </a:xfrm>
        </p:spPr>
        <p:txBody>
          <a:bodyPr/>
          <a:lstStyle>
            <a:lvl1pPr algn="ctr">
              <a:defRPr sz="40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014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878316"/>
            <a:ext cx="7010400" cy="1150883"/>
          </a:xfrm>
        </p:spPr>
        <p:txBody>
          <a:bodyPr/>
          <a:lstStyle>
            <a:lvl1pPr marL="0" indent="0" algn="ctr">
              <a:buFont typeface="Wingdings" charset="0"/>
              <a:buNone/>
              <a:defRPr sz="22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4321869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699AAD-5249-4E7B-9A1D-136757D2BCD0}" type="datetime1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371489" y="6549312"/>
            <a:ext cx="626680" cy="2705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Verdana" charset="0"/>
                <a:ea typeface="宋体" charset="0"/>
                <a:cs typeface="宋体" charset="0"/>
              </a:defRPr>
            </a:lvl1pPr>
          </a:lstStyle>
          <a:p>
            <a:fld id="{49A43EB3-6765-450E-B01A-6DEBCE0BE37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180913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D65D4A-6E24-46E9-A536-360551B89ADA}" type="datetime1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F94089-D945-4E3F-8F03-BF1F6F6082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371489" y="6549312"/>
            <a:ext cx="626680" cy="2705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Verdana" charset="0"/>
                <a:ea typeface="宋体" charset="0"/>
                <a:cs typeface="宋体" charset="0"/>
              </a:defRPr>
            </a:lvl1pPr>
          </a:lstStyle>
          <a:p>
            <a:fld id="{49A43EB3-6765-450E-B01A-6DEBCE0BE37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951076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32860A-9ADF-45B3-99EC-AF8BD45C58B6}" type="datetime1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BC6B9A-0744-45B2-90AF-C009DC4DE2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371489" y="6549312"/>
            <a:ext cx="626680" cy="2705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Verdana" charset="0"/>
                <a:ea typeface="宋体" charset="0"/>
                <a:cs typeface="宋体" charset="0"/>
              </a:defRPr>
            </a:lvl1pPr>
          </a:lstStyle>
          <a:p>
            <a:fld id="{49A43EB3-6765-450E-B01A-6DEBCE0BE37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604705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B13DCD-5ADE-49B9-8C47-2E8CBC0E1374}" type="datetime1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7460BD2-3576-417B-A869-3C2BFEDBAB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371489" y="6549312"/>
            <a:ext cx="626680" cy="2705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Verdana" charset="0"/>
                <a:ea typeface="宋体" charset="0"/>
                <a:cs typeface="宋体" charset="0"/>
              </a:defRPr>
            </a:lvl1pPr>
          </a:lstStyle>
          <a:p>
            <a:fld id="{49A43EB3-6765-450E-B01A-6DEBCE0BE37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58518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191" y="118383"/>
            <a:ext cx="8185484" cy="764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数字图象分析</a:t>
            </a:r>
          </a:p>
        </p:txBody>
      </p:sp>
      <p:sp>
        <p:nvSpPr>
          <p:cNvPr id="70042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11369" y="6549312"/>
            <a:ext cx="1981200" cy="270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200">
                <a:latin typeface="Verdana" charset="0"/>
                <a:ea typeface="宋体" charset="0"/>
                <a:cs typeface="宋体" charset="0"/>
              </a:defRPr>
            </a:lvl1pPr>
          </a:lstStyle>
          <a:p>
            <a:fld id="{59DDFB5E-5B89-4EBC-B1C8-D38BA6D6DD42}" type="datetime1">
              <a:rPr lang="zh-CN" altLang="en-US" smtClean="0"/>
              <a:t>2025/10/9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2" t="3708" r="20626" b="6469"/>
          <a:stretch/>
        </p:blipFill>
        <p:spPr>
          <a:xfrm>
            <a:off x="8124206" y="8624"/>
            <a:ext cx="972000" cy="936778"/>
          </a:xfrm>
          <a:prstGeom prst="rect">
            <a:avLst/>
          </a:prstGeom>
        </p:spPr>
      </p:pic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390191" y="971842"/>
            <a:ext cx="8332080" cy="64744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tx2"/>
          </a:solidFill>
          <a:ln w="9525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C0504D"/>
              </a:buClr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70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1369" y="1123292"/>
            <a:ext cx="8410902" cy="5185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en-US" altLang="zh-CN" dirty="0"/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5996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transition/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9pPr>
    </p:titleStyle>
    <p:bodyStyle>
      <a:lvl1pPr marL="360000" indent="-3600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charset="0"/>
        <a:buChar char="o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240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charset="0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240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ü"/>
        <a:defRPr kumimoji="1" sz="180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3240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Ø"/>
        <a:defRPr kumimoji="1" sz="18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3240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l"/>
        <a:defRPr kumimoji="1" sz="1800">
          <a:solidFill>
            <a:schemeClr val="tx1"/>
          </a:solidFill>
          <a:latin typeface="+mn-lt"/>
          <a:ea typeface="+mn-ea"/>
          <a:cs typeface="+mn-cs"/>
        </a:defRPr>
      </a:lvl5pPr>
      <a:lvl6pPr marL="2551113" indent="-3984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3008313" indent="-3984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65513" indent="-3984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922713" indent="-3984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hwg@ustc.edu.cn" TargetMode="External"/><Relationship Id="rId2" Type="http://schemas.openxmlformats.org/officeDocument/2006/relationships/hyperlink" Target="mailto:lihq@ustc.edu.cn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eeyhu@ustc.edu.cn" TargetMode="External"/><Relationship Id="rId4" Type="http://schemas.openxmlformats.org/officeDocument/2006/relationships/hyperlink" Target="mailto:lil1@ustc.edu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19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56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62.wmf"/><Relationship Id="rId4" Type="http://schemas.openxmlformats.org/officeDocument/2006/relationships/image" Target="../media/image59.wmf"/><Relationship Id="rId9" Type="http://schemas.openxmlformats.org/officeDocument/2006/relationships/oleObject" Target="../embeddings/oleObject2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29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80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88.wmf"/><Relationship Id="rId3" Type="http://schemas.openxmlformats.org/officeDocument/2006/relationships/oleObject" Target="../embeddings/oleObject33.bin"/><Relationship Id="rId7" Type="http://schemas.openxmlformats.org/officeDocument/2006/relationships/image" Target="../media/image85.wmf"/><Relationship Id="rId12" Type="http://schemas.openxmlformats.org/officeDocument/2006/relationships/oleObject" Target="../embeddings/oleObject37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87.wmf"/><Relationship Id="rId5" Type="http://schemas.openxmlformats.org/officeDocument/2006/relationships/image" Target="../media/image84.wmf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83.wmf"/><Relationship Id="rId9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1.png"/><Relationship Id="rId7" Type="http://schemas.openxmlformats.org/officeDocument/2006/relationships/image" Target="NUL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02.tiff"/><Relationship Id="rId9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4.png"/><Relationship Id="rId9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4" Type="http://schemas.openxmlformats.org/officeDocument/2006/relationships/image" Target="../media/image104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oleObject" Target="../embeddings/oleObject41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106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43.bin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10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4" Type="http://schemas.openxmlformats.org/officeDocument/2006/relationships/image" Target="../media/image104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4" Type="http://schemas.openxmlformats.org/officeDocument/2006/relationships/image" Target="../media/image105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4" Type="http://schemas.openxmlformats.org/officeDocument/2006/relationships/image" Target="../media/image110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4" Type="http://schemas.openxmlformats.org/officeDocument/2006/relationships/image" Target="../media/image111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0.png"/><Relationship Id="rId4" Type="http://schemas.openxmlformats.org/officeDocument/2006/relationships/image" Target="../media/image112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oleObject" Target="../embeddings/oleObject50.bin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113.wmf"/><Relationship Id="rId9" Type="http://schemas.openxmlformats.org/officeDocument/2006/relationships/image" Target="../media/image2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8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image" Target="../media/image120.wmf"/><Relationship Id="rId7" Type="http://schemas.openxmlformats.org/officeDocument/2006/relationships/image" Target="../media/image122.w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53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123.w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0.png"/><Relationship Id="rId4" Type="http://schemas.openxmlformats.org/officeDocument/2006/relationships/image" Target="../media/image125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oleObject" Target="../embeddings/oleObject60.bin"/><Relationship Id="rId4" Type="http://schemas.openxmlformats.org/officeDocument/2006/relationships/image" Target="../media/image126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0.png"/><Relationship Id="rId4" Type="http://schemas.openxmlformats.org/officeDocument/2006/relationships/image" Target="../media/image127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4" Type="http://schemas.openxmlformats.org/officeDocument/2006/relationships/image" Target="../media/image12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1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18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F9441-6340-4EB3-88FD-97EE5D829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第二章：图像变换</a:t>
            </a:r>
            <a:r>
              <a:rPr lang="en-US" altLang="zh-CN" dirty="0"/>
              <a:t>+</a:t>
            </a:r>
            <a:r>
              <a:rPr lang="zh-CN" altLang="en-US" dirty="0"/>
              <a:t>形态学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FBFD37-7C1B-43A7-9F32-79DEC0C6B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6176" y="3349392"/>
            <a:ext cx="7010400" cy="3419156"/>
          </a:xfrm>
        </p:spPr>
        <p:txBody>
          <a:bodyPr/>
          <a:lstStyle/>
          <a:p>
            <a:pPr eaLnBrk="1" hangingPunct="1">
              <a:spcAft>
                <a:spcPts val="0"/>
              </a:spcAft>
              <a:defRPr/>
            </a:pPr>
            <a:r>
              <a:rPr lang="zh-CN" altLang="en-US" dirty="0"/>
              <a:t>授课老师：</a:t>
            </a:r>
            <a:r>
              <a:rPr lang="zh-CN" altLang="en-US" kern="0" dirty="0">
                <a:solidFill>
                  <a:srgbClr val="000000"/>
                </a:solidFill>
              </a:rPr>
              <a:t>李厚强 </a:t>
            </a:r>
            <a:r>
              <a:rPr lang="en-US" altLang="zh-CN" kern="0" dirty="0">
                <a:solidFill>
                  <a:srgbClr val="000000"/>
                </a:solidFill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linkClick r:id="rId2"/>
              </a:rPr>
              <a:t>lihq@ustc.edu.cn</a:t>
            </a:r>
            <a:r>
              <a:rPr lang="en-US" altLang="zh-CN" kern="0" dirty="0">
                <a:solidFill>
                  <a:srgbClr val="000000"/>
                </a:solidFill>
              </a:rPr>
              <a:t>)</a:t>
            </a:r>
          </a:p>
          <a:p>
            <a:pPr eaLnBrk="1" hangingPunct="1">
              <a:spcAft>
                <a:spcPts val="0"/>
              </a:spcAft>
              <a:defRPr/>
            </a:pPr>
            <a:r>
              <a:rPr lang="zh-CN" altLang="en-US" kern="0" dirty="0">
                <a:solidFill>
                  <a:srgbClr val="000000"/>
                </a:solidFill>
              </a:rPr>
              <a:t>                      周文罡 </a:t>
            </a:r>
            <a:r>
              <a:rPr lang="en-US" altLang="zh-CN" kern="0" dirty="0">
                <a:solidFill>
                  <a:srgbClr val="000000"/>
                </a:solidFill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linkClick r:id="rId3"/>
              </a:rPr>
              <a:t>zhwg@ustc.edu.cn</a:t>
            </a:r>
            <a:r>
              <a:rPr lang="en-US" altLang="zh-CN" kern="0" dirty="0">
                <a:solidFill>
                  <a:srgbClr val="000000"/>
                </a:solidFill>
              </a:rPr>
              <a:t>)                               </a:t>
            </a:r>
          </a:p>
          <a:p>
            <a:pPr eaLnBrk="1" hangingPunct="1">
              <a:spcAft>
                <a:spcPts val="0"/>
              </a:spcAft>
              <a:defRPr/>
            </a:pPr>
            <a:r>
              <a:rPr lang="zh-CN" altLang="en-US" kern="0" dirty="0">
                <a:solidFill>
                  <a:srgbClr val="000000"/>
                </a:solidFill>
              </a:rPr>
              <a:t>                   李    礼 </a:t>
            </a:r>
            <a:r>
              <a:rPr lang="en-US" altLang="zh-CN" kern="0" dirty="0">
                <a:solidFill>
                  <a:srgbClr val="000000"/>
                </a:solidFill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linkClick r:id="rId4"/>
              </a:rPr>
              <a:t>lil1@ustc.edu.cn</a:t>
            </a:r>
            <a:r>
              <a:rPr lang="en-US" altLang="zh-CN" kern="0" dirty="0">
                <a:solidFill>
                  <a:srgbClr val="000000"/>
                </a:solidFill>
              </a:rPr>
              <a:t>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zh-CN" altLang="en-US" kern="0" dirty="0">
                <a:solidFill>
                  <a:srgbClr val="000000"/>
                </a:solidFill>
              </a:rPr>
              <a:t>                       胡    洋 </a:t>
            </a:r>
            <a:r>
              <a:rPr lang="en-US" altLang="zh-CN" kern="0" dirty="0">
                <a:solidFill>
                  <a:srgbClr val="000000"/>
                </a:solidFill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linkClick r:id="rId5"/>
              </a:rPr>
              <a:t>eeyhu@ustc.edu.cn</a:t>
            </a:r>
            <a:r>
              <a:rPr lang="en-US" altLang="zh-CN" kern="0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235329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离散傅立叶变换（</a:t>
            </a:r>
            <a:r>
              <a:rPr lang="en-US" altLang="zh-CN" dirty="0"/>
              <a:t>DFT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二维离散傅立叶变换式</a:t>
            </a:r>
            <a:endParaRPr lang="en-US" altLang="zh-CN" dirty="0"/>
          </a:p>
          <a:p>
            <a:pPr lvl="1"/>
            <a:r>
              <a:rPr lang="zh-CN" altLang="en-US" dirty="0"/>
              <a:t>对于</a:t>
            </a:r>
            <a:r>
              <a:rPr lang="en-US" altLang="zh-CN" dirty="0"/>
              <a:t>N×N</a:t>
            </a:r>
            <a:r>
              <a:rPr lang="zh-CN" altLang="en-US" dirty="0"/>
              <a:t>的二维矩阵（方阵），二维离散傅立叶变换对为：</a:t>
            </a:r>
            <a:endParaRPr lang="en-US" altLang="zh-CN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222434"/>
              </p:ext>
            </p:extLst>
          </p:nvPr>
        </p:nvGraphicFramePr>
        <p:xfrm>
          <a:off x="1751845" y="2385773"/>
          <a:ext cx="5715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616200" imgH="457200" progId="Equation.3">
                  <p:embed/>
                </p:oleObj>
              </mc:Choice>
              <mc:Fallback>
                <p:oleObj r:id="rId3" imgW="2616200" imgH="4572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845" y="2385773"/>
                        <a:ext cx="5715000" cy="8905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645311"/>
              </p:ext>
            </p:extLst>
          </p:nvPr>
        </p:nvGraphicFramePr>
        <p:xfrm>
          <a:off x="1751845" y="3276360"/>
          <a:ext cx="5738813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628900" imgH="431800" progId="Equation.3">
                  <p:embed/>
                </p:oleObj>
              </mc:Choice>
              <mc:Fallback>
                <p:oleObj r:id="rId5" imgW="2628900" imgH="4318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845" y="3276360"/>
                        <a:ext cx="5738813" cy="8350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日期占位符 3">
            <a:extLst>
              <a:ext uri="{FF2B5EF4-FFF2-40B4-BE49-F238E27FC236}">
                <a16:creationId xmlns:a16="http://schemas.microsoft.com/office/drawing/2014/main" id="{09F81FE7-6A40-41C9-BDDA-7D8EB04F7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C74AE884-9FF7-4C08-879B-9C584153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2022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二维</a:t>
            </a:r>
            <a:r>
              <a:rPr lang="en-US" altLang="zh-CN" sz="4000" dirty="0"/>
              <a:t>DFT</a:t>
            </a:r>
            <a:r>
              <a:rPr lang="zh-CN" altLang="en-US" sz="4000" dirty="0"/>
              <a:t>的性质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2019" y="1254003"/>
            <a:ext cx="8001000" cy="4967287"/>
          </a:xfrm>
        </p:spPr>
        <p:txBody>
          <a:bodyPr/>
          <a:lstStyle/>
          <a:p>
            <a:r>
              <a:rPr lang="zh-CN" altLang="en-US" dirty="0"/>
              <a:t>线性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比例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平移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卷积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旋转</a:t>
            </a:r>
          </a:p>
          <a:p>
            <a:endParaRPr lang="en-US" altLang="zh-CN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0989" y="1280943"/>
            <a:ext cx="2333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69124" y="1285706"/>
            <a:ext cx="22574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20989" y="2049560"/>
            <a:ext cx="13239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69124" y="1959072"/>
            <a:ext cx="128587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20989" y="2771058"/>
            <a:ext cx="18002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869124" y="2704383"/>
            <a:ext cx="2514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920989" y="3304684"/>
            <a:ext cx="2171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869124" y="3323734"/>
            <a:ext cx="2000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920989" y="4108539"/>
            <a:ext cx="23336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1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869124" y="4108539"/>
            <a:ext cx="210502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1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920989" y="4648599"/>
            <a:ext cx="21145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1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869124" y="4648599"/>
            <a:ext cx="21431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1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920989" y="5440688"/>
            <a:ext cx="4878889" cy="442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16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1920989" y="5952173"/>
            <a:ext cx="4806863" cy="43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日期占位符 3">
            <a:extLst>
              <a:ext uri="{FF2B5EF4-FFF2-40B4-BE49-F238E27FC236}">
                <a16:creationId xmlns:a16="http://schemas.microsoft.com/office/drawing/2014/main" id="{6AF3C116-B27F-433A-B938-82C3F16B59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9" name="灯片编号占位符 4">
            <a:extLst>
              <a:ext uri="{FF2B5EF4-FFF2-40B4-BE49-F238E27FC236}">
                <a16:creationId xmlns:a16="http://schemas.microsoft.com/office/drawing/2014/main" id="{8FFACE95-A3A2-408E-A99F-0EE97A3E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562182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线性叠加及尺度变化</a:t>
            </a:r>
          </a:p>
        </p:txBody>
      </p:sp>
      <p:pic>
        <p:nvPicPr>
          <p:cNvPr id="12" name="Picture 5" descr="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00" y="1734169"/>
            <a:ext cx="1939925" cy="1939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001_DF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87" y="4080677"/>
            <a:ext cx="1951038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 descr="0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323" y="1723056"/>
            <a:ext cx="1951037" cy="1951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003_DF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322" y="4080677"/>
            <a:ext cx="1951038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00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58" y="1723056"/>
            <a:ext cx="1951037" cy="19510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004_DF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58" y="4080677"/>
            <a:ext cx="1951037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日期占位符 3">
            <a:extLst>
              <a:ext uri="{FF2B5EF4-FFF2-40B4-BE49-F238E27FC236}">
                <a16:creationId xmlns:a16="http://schemas.microsoft.com/office/drawing/2014/main" id="{9B173D08-9C59-4D5F-BEE8-C381A981A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46B2AA8A-F9C4-48CB-9263-E98CB2D87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039770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旋转性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393950"/>
            <a:ext cx="801846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F07897C-70D8-4A5A-93DE-17ED42F2B5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9DE04218-5E70-44B8-9B19-7161F3A8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374096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3" y="2147888"/>
            <a:ext cx="25717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3" y="2176463"/>
            <a:ext cx="256222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>
            <a:extLst>
              <a:ext uri="{FF2B5EF4-FFF2-40B4-BE49-F238E27FC236}">
                <a16:creationId xmlns:a16="http://schemas.microsoft.com/office/drawing/2014/main" id="{3F87CEB6-1261-40EC-BC24-9B657FA847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8CCEE32A-B778-40D4-8E8D-5FA5920CF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783687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Tahoma" panose="020B0604030504040204" pitchFamily="34" charset="0"/>
              </a:rPr>
              <a:t>典型图象的频谱</a:t>
            </a:r>
            <a:endParaRPr lang="zh-CN" altLang="en-US" dirty="0"/>
          </a:p>
        </p:txBody>
      </p:sp>
      <p:pic>
        <p:nvPicPr>
          <p:cNvPr id="7" name="Picture 3" descr="矩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580" y="2108200"/>
            <a:ext cx="1188000" cy="118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矩形f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508" y="3638550"/>
            <a:ext cx="1188000" cy="11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块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08200"/>
            <a:ext cx="1188000" cy="118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块f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638550"/>
            <a:ext cx="1188000" cy="11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林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070" y="2108200"/>
            <a:ext cx="1113750" cy="11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林f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61" y="3638550"/>
            <a:ext cx="1131429" cy="11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 descr="人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160" y="2108200"/>
            <a:ext cx="1188000" cy="11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人f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016" y="3638550"/>
            <a:ext cx="1188000" cy="11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 descr="纹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1" y="2108200"/>
            <a:ext cx="1107979" cy="11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" descr="纹f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638550"/>
            <a:ext cx="1113750" cy="11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3" descr="云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740" y="2108200"/>
            <a:ext cx="1113750" cy="11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4" descr="云ft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524" y="3638550"/>
            <a:ext cx="1131429" cy="11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97449340-45C9-4922-9C03-9112B8C7C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20" name="灯片编号占位符 4">
            <a:extLst>
              <a:ext uri="{FF2B5EF4-FFF2-40B4-BE49-F238E27FC236}">
                <a16:creationId xmlns:a16="http://schemas.microsoft.com/office/drawing/2014/main" id="{58F30C72-9DCD-4C66-B027-A9628CABF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74075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离散余弦变换（</a:t>
            </a:r>
            <a:r>
              <a:rPr lang="en-US" altLang="zh-CN" sz="4000" dirty="0"/>
              <a:t>DCT</a:t>
            </a:r>
            <a:r>
              <a:rPr lang="zh-CN" altLang="en-US" sz="4000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1-D</a:t>
            </a:r>
            <a:r>
              <a:rPr lang="zh-CN" altLang="en-US" dirty="0"/>
              <a:t>离散余弦变换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374558"/>
              </p:ext>
            </p:extLst>
          </p:nvPr>
        </p:nvGraphicFramePr>
        <p:xfrm>
          <a:off x="2192637" y="3920039"/>
          <a:ext cx="46720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2336800" imgH="495300" progId="Equation.3">
                  <p:embed/>
                </p:oleObj>
              </mc:Choice>
              <mc:Fallback>
                <p:oleObj name="公式" r:id="rId3" imgW="2336800" imgH="495300" progId="Equation.3">
                  <p:embed/>
                  <p:pic>
                    <p:nvPicPr>
                      <p:cNvPr id="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637" y="3920039"/>
                        <a:ext cx="4672012" cy="9874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"/>
          <p:cNvGrpSpPr>
            <a:grpSpLocks/>
          </p:cNvGrpSpPr>
          <p:nvPr/>
        </p:nvGrpSpPr>
        <p:grpSpPr bwMode="auto">
          <a:xfrm>
            <a:off x="1390650" y="1864352"/>
            <a:ext cx="6362700" cy="787400"/>
            <a:chOff x="1393825" y="2860675"/>
            <a:chExt cx="6362700" cy="787400"/>
          </a:xfrm>
        </p:grpSpPr>
        <p:graphicFrame>
          <p:nvGraphicFramePr>
            <p:cNvPr id="23" name="Object 3"/>
            <p:cNvGraphicFramePr>
              <a:graphicFrameLocks noChangeAspect="1"/>
            </p:cNvGraphicFramePr>
            <p:nvPr/>
          </p:nvGraphicFramePr>
          <p:xfrm>
            <a:off x="1393825" y="2860675"/>
            <a:ext cx="63627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文档" r:id="rId5" imgW="3182112" imgH="393192" progId="Word.Document.8">
                    <p:embed/>
                  </p:oleObj>
                </mc:Choice>
                <mc:Fallback>
                  <p:oleObj name="文档" r:id="rId5" imgW="3182112" imgH="393192" progId="Word.Document.8">
                    <p:embed/>
                    <p:pic>
                      <p:nvPicPr>
                        <p:cNvPr id="23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3825" y="2860675"/>
                          <a:ext cx="6362700" cy="7874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2195812" y="2985961"/>
              <a:ext cx="533400" cy="533400"/>
            </a:xfrm>
            <a:prstGeom prst="ellips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5" name="组合 3"/>
          <p:cNvGrpSpPr>
            <a:grpSpLocks/>
          </p:cNvGrpSpPr>
          <p:nvPr/>
        </p:nvGrpSpPr>
        <p:grpSpPr bwMode="auto">
          <a:xfrm>
            <a:off x="1390650" y="2883401"/>
            <a:ext cx="6427787" cy="784225"/>
            <a:chOff x="2159000" y="4246563"/>
            <a:chExt cx="6427788" cy="784225"/>
          </a:xfrm>
        </p:grpSpPr>
        <p:graphicFrame>
          <p:nvGraphicFramePr>
            <p:cNvPr id="26" name="Object 4"/>
            <p:cNvGraphicFramePr>
              <a:graphicFrameLocks noChangeAspect="1"/>
            </p:cNvGraphicFramePr>
            <p:nvPr/>
          </p:nvGraphicFramePr>
          <p:xfrm>
            <a:off x="2159000" y="4246563"/>
            <a:ext cx="6427788" cy="784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3213100" imgH="393700" progId="Equation.3">
                    <p:embed/>
                  </p:oleObj>
                </mc:Choice>
                <mc:Fallback>
                  <p:oleObj name="公式" r:id="rId7" imgW="3213100" imgH="393700" progId="Equation.3">
                    <p:embed/>
                    <p:pic>
                      <p:nvPicPr>
                        <p:cNvPr id="2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9000" y="4246563"/>
                          <a:ext cx="6427788" cy="7842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Oval 7"/>
            <p:cNvSpPr>
              <a:spLocks noChangeArrowheads="1"/>
            </p:cNvSpPr>
            <p:nvPr/>
          </p:nvSpPr>
          <p:spPr bwMode="auto">
            <a:xfrm>
              <a:off x="3276600" y="4389438"/>
              <a:ext cx="533400" cy="533400"/>
            </a:xfrm>
            <a:prstGeom prst="ellips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B724FC38-9FB4-4F26-A9C8-6075A39135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B6356E39-8F4C-430D-871B-8317F785F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15825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离散余弦变换（</a:t>
            </a:r>
            <a:r>
              <a:rPr lang="en-US" altLang="zh-CN" sz="4000" dirty="0"/>
              <a:t>DCT</a:t>
            </a:r>
            <a:r>
              <a:rPr lang="zh-CN" altLang="en-US" sz="4000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2-D</a:t>
            </a:r>
            <a:r>
              <a:rPr lang="zh-CN" altLang="en-US" dirty="0"/>
              <a:t>离散余弦变换</a:t>
            </a:r>
            <a:endParaRPr lang="en-US" altLang="zh-CN" dirty="0"/>
          </a:p>
          <a:p>
            <a:r>
              <a:rPr lang="zh-CN" altLang="en-US" dirty="0"/>
              <a:t>一种可分离、正交、对称的变换</a:t>
            </a:r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960307"/>
              </p:ext>
            </p:extLst>
          </p:nvPr>
        </p:nvGraphicFramePr>
        <p:xfrm>
          <a:off x="1081087" y="3307715"/>
          <a:ext cx="7019925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3492500" imgH="393700" progId="Equation.3">
                  <p:embed/>
                </p:oleObj>
              </mc:Choice>
              <mc:Fallback>
                <p:oleObj name="公式" r:id="rId3" imgW="3492500" imgH="393700" progId="Equation.3">
                  <p:embed/>
                  <p:pic>
                    <p:nvPicPr>
                      <p:cNvPr id="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7" y="3307715"/>
                        <a:ext cx="7019925" cy="7889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032039"/>
              </p:ext>
            </p:extLst>
          </p:nvPr>
        </p:nvGraphicFramePr>
        <p:xfrm>
          <a:off x="1081087" y="2301240"/>
          <a:ext cx="69818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3492500" imgH="419100" progId="Equation.3">
                  <p:embed/>
                </p:oleObj>
              </mc:Choice>
              <mc:Fallback>
                <p:oleObj name="公式" r:id="rId5" imgW="3492500" imgH="419100" progId="Equation.3">
                  <p:embed/>
                  <p:pic>
                    <p:nvPicPr>
                      <p:cNvPr id="1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7" y="2301240"/>
                        <a:ext cx="6981825" cy="838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985837" y="4542143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讨论可分离性和对称性</a:t>
            </a:r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322450"/>
              </p:ext>
            </p:extLst>
          </p:nvPr>
        </p:nvGraphicFramePr>
        <p:xfrm>
          <a:off x="1081087" y="5133339"/>
          <a:ext cx="3802062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1586811" imgH="203112" progId="Equation.3">
                  <p:embed/>
                </p:oleObj>
              </mc:Choice>
              <mc:Fallback>
                <p:oleObj name="公式" r:id="rId7" imgW="1586811" imgH="203112" progId="Equation.3">
                  <p:embed/>
                  <p:pic>
                    <p:nvPicPr>
                      <p:cNvPr id="14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7" y="5133339"/>
                        <a:ext cx="3802062" cy="4873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568493"/>
              </p:ext>
            </p:extLst>
          </p:nvPr>
        </p:nvGraphicFramePr>
        <p:xfrm>
          <a:off x="5019675" y="5133339"/>
          <a:ext cx="373697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1562100" imgH="203200" progId="Equation.3">
                  <p:embed/>
                </p:oleObj>
              </mc:Choice>
              <mc:Fallback>
                <p:oleObj name="公式" r:id="rId9" imgW="1562100" imgH="203200" progId="Equation.3">
                  <p:embed/>
                  <p:pic>
                    <p:nvPicPr>
                      <p:cNvPr id="15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9675" y="5133339"/>
                        <a:ext cx="3736975" cy="4873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日期占位符 3">
            <a:extLst>
              <a:ext uri="{FF2B5EF4-FFF2-40B4-BE49-F238E27FC236}">
                <a16:creationId xmlns:a16="http://schemas.microsoft.com/office/drawing/2014/main" id="{A744B6AB-57DF-4EEA-8C42-CC230ED40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F734E76D-036C-4C01-99C3-95B1A68AA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848302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DCT</a:t>
            </a:r>
            <a:r>
              <a:rPr lang="zh-CN" altLang="en-US" dirty="0"/>
              <a:t>基函数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" r="1424"/>
          <a:stretch/>
        </p:blipFill>
        <p:spPr>
          <a:xfrm>
            <a:off x="2066206" y="1332949"/>
            <a:ext cx="5011587" cy="4762813"/>
          </a:xfrm>
          <a:prstGeom prst="rect">
            <a:avLst/>
          </a:prstGeom>
        </p:spPr>
      </p:pic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B82CACB-8A9D-4666-9EF2-D17995B80E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19254F35-8C20-448B-B5FE-5D925D8BB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920590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DCT</a:t>
            </a:r>
            <a:r>
              <a:rPr lang="zh-CN" altLang="en-US" sz="4000" dirty="0"/>
              <a:t>的性质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/>
              <a:t>实</a:t>
            </a:r>
            <a:r>
              <a:rPr lang="zh-CN" altLang="en-US" dirty="0"/>
              <a:t>规范正交基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基向量模长为</a:t>
            </a:r>
            <a:r>
              <a:rPr lang="en-US" altLang="zh-CN" dirty="0"/>
              <a:t>1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与</a:t>
            </a:r>
            <a:r>
              <a:rPr lang="en-US" altLang="zh-CN" dirty="0"/>
              <a:t>DFT</a:t>
            </a:r>
            <a:r>
              <a:rPr lang="zh-CN" altLang="en-US" dirty="0"/>
              <a:t>的关系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DCT</a:t>
            </a:r>
            <a:r>
              <a:rPr lang="zh-CN" altLang="en-US" dirty="0"/>
              <a:t>对应实偶函数的</a:t>
            </a:r>
            <a:r>
              <a:rPr lang="en-US" altLang="zh-CN" dirty="0"/>
              <a:t>DFT</a:t>
            </a:r>
          </a:p>
          <a:p>
            <a:pPr>
              <a:defRPr/>
            </a:pPr>
            <a:r>
              <a:rPr lang="zh-CN" altLang="en-US" dirty="0"/>
              <a:t>有快速算法 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比如类似</a:t>
            </a:r>
            <a:r>
              <a:rPr lang="en-US" altLang="zh-CN" dirty="0"/>
              <a:t>FFT</a:t>
            </a:r>
            <a:r>
              <a:rPr lang="zh-CN" altLang="en-US" dirty="0"/>
              <a:t>的算法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如果计算某一个特定频率，还有其他更快的方式</a:t>
            </a:r>
          </a:p>
          <a:p>
            <a:pPr>
              <a:defRPr/>
            </a:pPr>
            <a:r>
              <a:rPr lang="zh-CN" altLang="en-US" dirty="0"/>
              <a:t>能量压缩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应用于</a:t>
            </a:r>
            <a:r>
              <a:rPr lang="en-US" altLang="zh-CN" dirty="0"/>
              <a:t>JPEG</a:t>
            </a:r>
            <a:r>
              <a:rPr lang="zh-CN" altLang="en-US" dirty="0"/>
              <a:t>压缩编码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C06ED0F-3C34-4CE2-BF54-8FD016BA3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005421EB-F2A0-4565-88FF-99595ED6E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995174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739A8-FF8D-435D-9930-594E14BC4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图像变换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EC1793-3A4B-40B4-A2D4-1D7AF3B0A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图像变换</a:t>
            </a:r>
            <a:endParaRPr lang="en-US" altLang="zh-CN" sz="2800" dirty="0"/>
          </a:p>
          <a:p>
            <a:pPr lvl="2"/>
            <a:r>
              <a:rPr lang="zh-CN" altLang="en-US" sz="2200" dirty="0">
                <a:solidFill>
                  <a:srgbClr val="FF0000"/>
                </a:solidFill>
              </a:rPr>
              <a:t>可分离和正交图象变换</a:t>
            </a:r>
          </a:p>
          <a:p>
            <a:pPr lvl="2"/>
            <a:r>
              <a:rPr lang="zh-CN" altLang="en-US" sz="2200" dirty="0">
                <a:solidFill>
                  <a:srgbClr val="FF0000"/>
                </a:solidFill>
              </a:rPr>
              <a:t>离散傅立叶变换（</a:t>
            </a:r>
            <a:r>
              <a:rPr lang="en-US" altLang="zh-CN" sz="2200" dirty="0">
                <a:solidFill>
                  <a:srgbClr val="FF0000"/>
                </a:solidFill>
              </a:rPr>
              <a:t>DFT</a:t>
            </a:r>
            <a:r>
              <a:rPr lang="zh-CN" altLang="en-US" sz="2200" dirty="0">
                <a:solidFill>
                  <a:srgbClr val="FF0000"/>
                </a:solidFill>
              </a:rPr>
              <a:t>）</a:t>
            </a:r>
            <a:endParaRPr lang="en-US" altLang="zh-CN" sz="2200" dirty="0">
              <a:solidFill>
                <a:srgbClr val="FF0000"/>
              </a:solidFill>
            </a:endParaRPr>
          </a:p>
          <a:p>
            <a:pPr lvl="2"/>
            <a:r>
              <a:rPr lang="zh-CN" altLang="en-US" sz="2200" dirty="0">
                <a:solidFill>
                  <a:srgbClr val="FF0000"/>
                </a:solidFill>
              </a:rPr>
              <a:t>离散余弦变换（</a:t>
            </a:r>
            <a:r>
              <a:rPr lang="en-US" altLang="zh-CN" sz="2200" dirty="0">
                <a:solidFill>
                  <a:srgbClr val="FF0000"/>
                </a:solidFill>
              </a:rPr>
              <a:t>DCT</a:t>
            </a:r>
            <a:r>
              <a:rPr lang="zh-CN" altLang="en-US" sz="2200" dirty="0">
                <a:solidFill>
                  <a:srgbClr val="FF0000"/>
                </a:solidFill>
              </a:rPr>
              <a:t>）</a:t>
            </a:r>
            <a:endParaRPr lang="en-US" altLang="zh-CN" sz="2200" dirty="0">
              <a:solidFill>
                <a:srgbClr val="FF0000"/>
              </a:solidFill>
            </a:endParaRPr>
          </a:p>
          <a:p>
            <a:pPr lvl="2"/>
            <a:r>
              <a:rPr lang="zh-CN" altLang="en-US" sz="2200" dirty="0">
                <a:solidFill>
                  <a:srgbClr val="FF0000"/>
                </a:solidFill>
              </a:rPr>
              <a:t>沃尔什</a:t>
            </a:r>
            <a:r>
              <a:rPr lang="en-US" altLang="zh-CN" sz="2200" dirty="0">
                <a:solidFill>
                  <a:srgbClr val="FF0000"/>
                </a:solidFill>
              </a:rPr>
              <a:t>/</a:t>
            </a:r>
            <a:r>
              <a:rPr lang="zh-CN" altLang="en-US" sz="2200" dirty="0">
                <a:solidFill>
                  <a:srgbClr val="FF0000"/>
                </a:solidFill>
              </a:rPr>
              <a:t>哈达玛变换</a:t>
            </a:r>
          </a:p>
          <a:p>
            <a:pPr lvl="2"/>
            <a:r>
              <a:rPr lang="en-US" altLang="zh-CN" sz="2200" dirty="0">
                <a:solidFill>
                  <a:srgbClr val="FF0000"/>
                </a:solidFill>
              </a:rPr>
              <a:t>Karhunen-Loeve</a:t>
            </a:r>
            <a:r>
              <a:rPr lang="zh-CN" altLang="en-US" sz="2200" dirty="0">
                <a:solidFill>
                  <a:srgbClr val="FF0000"/>
                </a:solidFill>
              </a:rPr>
              <a:t>变换（</a:t>
            </a:r>
            <a:r>
              <a:rPr lang="en-US" altLang="zh-CN" sz="2200" dirty="0">
                <a:solidFill>
                  <a:srgbClr val="FF0000"/>
                </a:solidFill>
              </a:rPr>
              <a:t>KLT</a:t>
            </a:r>
            <a:r>
              <a:rPr lang="zh-CN" altLang="en-US" sz="2200" dirty="0">
                <a:solidFill>
                  <a:srgbClr val="FF0000"/>
                </a:solidFill>
              </a:rPr>
              <a:t>）</a:t>
            </a:r>
          </a:p>
          <a:p>
            <a:pPr lvl="2"/>
            <a:r>
              <a:rPr lang="zh-CN" altLang="en-US" sz="2200" dirty="0">
                <a:solidFill>
                  <a:srgbClr val="FF0000"/>
                </a:solidFill>
              </a:rPr>
              <a:t>小波变换（</a:t>
            </a:r>
            <a:r>
              <a:rPr lang="en-US" altLang="zh-CN" sz="2200" dirty="0">
                <a:solidFill>
                  <a:srgbClr val="FF0000"/>
                </a:solidFill>
              </a:rPr>
              <a:t>DWT</a:t>
            </a:r>
            <a:r>
              <a:rPr lang="zh-CN" altLang="en-US" sz="2200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B3B709-CBA0-4069-B2FF-D710A19F78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AA9635-DA7B-4ED2-B8B4-F8BEF01EE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49104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DCT</a:t>
            </a:r>
            <a:r>
              <a:rPr lang="zh-CN" altLang="en-US" sz="4000" dirty="0"/>
              <a:t>变换结果示例</a:t>
            </a:r>
            <a:endParaRPr lang="zh-CN" altLang="en-US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2355852"/>
            <a:ext cx="273367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55852"/>
            <a:ext cx="275272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7ECE9A3-A74A-4006-8089-48139957F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EAD412E-E608-4BAE-8432-2776ABD20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71337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DCT</a:t>
            </a:r>
            <a:r>
              <a:rPr lang="zh-CN" altLang="en-US" sz="4000" dirty="0"/>
              <a:t>变换结果示例</a:t>
            </a:r>
            <a:endParaRPr lang="zh-CN" altLang="en-US" dirty="0"/>
          </a:p>
        </p:txBody>
      </p:sp>
      <p:pic>
        <p:nvPicPr>
          <p:cNvPr id="5" name="Picture 4" descr="texture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1319213"/>
            <a:ext cx="2747962" cy="262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exture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25" y="1317625"/>
            <a:ext cx="2749550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dct_texture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25" y="4024313"/>
            <a:ext cx="27495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ct_texture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4024313"/>
            <a:ext cx="2747962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日期占位符 3">
            <a:extLst>
              <a:ext uri="{FF2B5EF4-FFF2-40B4-BE49-F238E27FC236}">
                <a16:creationId xmlns:a16="http://schemas.microsoft.com/office/drawing/2014/main" id="{5411E9E2-E9BC-44EA-9718-6D12DEB1AC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25E218D4-3724-43FF-9DA0-DE54713B8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05601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DCT</a:t>
            </a:r>
            <a:r>
              <a:rPr lang="zh-CN" altLang="en-US" sz="4000" dirty="0"/>
              <a:t>变换结果示例</a:t>
            </a:r>
            <a:endParaRPr lang="zh-CN" altLang="en-US" dirty="0"/>
          </a:p>
        </p:txBody>
      </p:sp>
      <p:pic>
        <p:nvPicPr>
          <p:cNvPr id="9" name="Picture 4" descr="textur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3"/>
          <a:stretch>
            <a:fillRect/>
          </a:stretch>
        </p:blipFill>
        <p:spPr bwMode="auto">
          <a:xfrm>
            <a:off x="1730375" y="1328611"/>
            <a:ext cx="2679756" cy="2560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texture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4"/>
          <a:stretch>
            <a:fillRect/>
          </a:stretch>
        </p:blipFill>
        <p:spPr bwMode="auto">
          <a:xfrm>
            <a:off x="5062537" y="1328611"/>
            <a:ext cx="2678126" cy="2560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dct_texture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1" y="3987205"/>
            <a:ext cx="2738437" cy="273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dct_texture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4016546"/>
            <a:ext cx="2679756" cy="2673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>
            <a:extLst>
              <a:ext uri="{FF2B5EF4-FFF2-40B4-BE49-F238E27FC236}">
                <a16:creationId xmlns:a16="http://schemas.microsoft.com/office/drawing/2014/main" id="{148F22BB-97C6-4686-93BB-9567A00D0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22E3A3D5-2731-48CC-8FCC-A761BE2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260801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latin typeface="Times New Roman" panose="02020603050405020304" pitchFamily="18" charset="0"/>
              </a:rPr>
              <a:t>沃尔什</a:t>
            </a:r>
            <a:r>
              <a:rPr lang="en-US" altLang="zh-CN" sz="3600" b="1" dirty="0">
                <a:latin typeface="Times New Roman" panose="02020603050405020304" pitchFamily="18" charset="0"/>
              </a:rPr>
              <a:t>/</a:t>
            </a:r>
            <a:r>
              <a:rPr lang="zh-CN" altLang="en-US" sz="3600" b="1" dirty="0">
                <a:latin typeface="Times New Roman" panose="02020603050405020304" pitchFamily="18" charset="0"/>
              </a:rPr>
              <a:t>哈达玛变换</a:t>
            </a:r>
            <a:endParaRPr lang="en-US" altLang="zh-CN" sz="3600" dirty="0">
              <a:latin typeface="Tahoma" panose="020B0604030504040204" pitchFamily="34" charset="0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365125" y="1207169"/>
            <a:ext cx="8210550" cy="4114800"/>
          </a:xfrm>
        </p:spPr>
        <p:txBody>
          <a:bodyPr/>
          <a:lstStyle/>
          <a:p>
            <a:pPr algn="just" eaLnBrk="1" hangingPunct="1"/>
            <a:r>
              <a:rPr lang="zh-CN" altLang="en-US" dirty="0"/>
              <a:t>沃尔什（</a:t>
            </a:r>
            <a:r>
              <a:rPr lang="en-US" altLang="zh-CN" dirty="0"/>
              <a:t>Walsh</a:t>
            </a:r>
            <a:r>
              <a:rPr lang="zh-CN" altLang="en-US" dirty="0"/>
              <a:t>）</a:t>
            </a:r>
            <a:r>
              <a:rPr lang="en-US" altLang="zh-CN" dirty="0"/>
              <a:t>/</a:t>
            </a:r>
            <a:r>
              <a:rPr lang="zh-CN" altLang="en-US" dirty="0"/>
              <a:t>哈达玛变换，其基函数与</a:t>
            </a:r>
            <a:r>
              <a:rPr lang="en-US" altLang="zh-CN" dirty="0"/>
              <a:t>DFT</a:t>
            </a:r>
            <a:r>
              <a:rPr lang="zh-CN" altLang="en-US" dirty="0"/>
              <a:t>和</a:t>
            </a:r>
            <a:r>
              <a:rPr lang="en-US" altLang="zh-CN" dirty="0"/>
              <a:t>DCT</a:t>
            </a:r>
            <a:r>
              <a:rPr lang="zh-CN" altLang="en-US" dirty="0"/>
              <a:t>不同，不是正弦形的，而是方波的各种变形</a:t>
            </a:r>
          </a:p>
          <a:p>
            <a:pPr algn="just" eaLnBrk="1" hangingPunct="1"/>
            <a:r>
              <a:rPr lang="zh-CN" altLang="en-US" dirty="0"/>
              <a:t>在这类变换中，哈达玛（</a:t>
            </a:r>
            <a:r>
              <a:rPr lang="en-US" altLang="zh-CN" dirty="0"/>
              <a:t>Hadamard</a:t>
            </a:r>
            <a:r>
              <a:rPr lang="zh-CN" altLang="en-US" dirty="0"/>
              <a:t>）变换在图象处理中应用比较广泛</a:t>
            </a:r>
          </a:p>
          <a:p>
            <a:pPr algn="just" eaLnBrk="1" hangingPunct="1"/>
            <a:r>
              <a:rPr lang="zh-CN" altLang="en-US" dirty="0"/>
              <a:t>运算简单，只需加减运算</a:t>
            </a:r>
          </a:p>
          <a:p>
            <a:pPr algn="just" eaLnBrk="1" hangingPunct="1"/>
            <a:r>
              <a:rPr lang="zh-CN" altLang="en-US" dirty="0"/>
              <a:t>缺乏明确物理意义和较直观的解释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0C4247-9C6C-4916-880F-DE92EAE3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9E9B9E-4569-48E0-A1BA-C540642F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595298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Tahoma" panose="020B0604030504040204" pitchFamily="34" charset="0"/>
              </a:rPr>
              <a:t> </a:t>
            </a:r>
            <a:r>
              <a:rPr lang="zh-CN" altLang="en-US" sz="3600" b="1">
                <a:latin typeface="Times New Roman" panose="02020603050405020304" pitchFamily="18" charset="0"/>
              </a:rPr>
              <a:t>哈达玛变换</a:t>
            </a:r>
            <a:r>
              <a:rPr lang="zh-CN" altLang="en-US" sz="3600" b="1"/>
              <a:t>的递推式</a:t>
            </a:r>
            <a:r>
              <a:rPr lang="zh-CN" altLang="en-US" sz="3600" b="1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2755" y="1273676"/>
            <a:ext cx="7620000" cy="3733800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2</a:t>
            </a:r>
            <a:r>
              <a:rPr lang="en-US" altLang="zh-CN" sz="2800" baseline="30000" dirty="0"/>
              <a:t>K</a:t>
            </a:r>
            <a:r>
              <a:rPr lang="en-US" altLang="zh-CN" sz="2800" dirty="0"/>
              <a:t>×2</a:t>
            </a:r>
            <a:r>
              <a:rPr lang="en-US" altLang="zh-CN" sz="2800" baseline="30000" dirty="0"/>
              <a:t>K</a:t>
            </a:r>
            <a:r>
              <a:rPr lang="zh-CN" altLang="en-US" sz="2800" dirty="0"/>
              <a:t>哈达玛递推式</a:t>
            </a:r>
            <a:r>
              <a:rPr lang="zh-CN" altLang="en-US" sz="2800" dirty="0">
                <a:latin typeface="Tahoma" panose="020B0604030504040204" pitchFamily="34" charset="0"/>
              </a:rPr>
              <a:t> ：</a:t>
            </a:r>
          </a:p>
          <a:p>
            <a:pPr eaLnBrk="1" hangingPunct="1"/>
            <a:endParaRPr lang="zh-CN" altLang="en-US" sz="2800" dirty="0">
              <a:latin typeface="Tahoma" panose="020B0604030504040204" pitchFamily="34" charset="0"/>
            </a:endParaRPr>
          </a:p>
          <a:p>
            <a:pPr eaLnBrk="1" hangingPunct="1"/>
            <a:endParaRPr lang="zh-CN" altLang="en-US" sz="2800" dirty="0">
              <a:latin typeface="Tahoma" panose="020B0604030504040204" pitchFamily="34" charset="0"/>
            </a:endParaRPr>
          </a:p>
          <a:p>
            <a:pPr eaLnBrk="1" hangingPunct="1"/>
            <a:endParaRPr lang="zh-CN" altLang="en-US" sz="2800" dirty="0">
              <a:latin typeface="Tahoma" panose="020B0604030504040204" pitchFamily="34" charset="0"/>
            </a:endParaRPr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graphicFrame>
        <p:nvGraphicFramePr>
          <p:cNvPr id="24580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879540"/>
              </p:ext>
            </p:extLst>
          </p:nvPr>
        </p:nvGraphicFramePr>
        <p:xfrm>
          <a:off x="2748563" y="1897974"/>
          <a:ext cx="3468740" cy="1448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117600" imgH="469900" progId="Equation.3">
                  <p:embed/>
                </p:oleObj>
              </mc:Choice>
              <mc:Fallback>
                <p:oleObj r:id="rId2" imgW="1117600" imgH="469900" progId="Equation.3">
                  <p:embed/>
                  <p:pic>
                    <p:nvPicPr>
                      <p:cNvPr id="2458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563" y="1897974"/>
                        <a:ext cx="3468740" cy="144883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4373735"/>
              </p:ext>
            </p:extLst>
          </p:nvPr>
        </p:nvGraphicFramePr>
        <p:xfrm>
          <a:off x="2716330" y="3616661"/>
          <a:ext cx="3443510" cy="1448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536700" imgH="469900" progId="Equation.3">
                  <p:embed/>
                </p:oleObj>
              </mc:Choice>
              <mc:Fallback>
                <p:oleObj r:id="rId4" imgW="1536700" imgH="469900" progId="Equation.3">
                  <p:embed/>
                  <p:pic>
                    <p:nvPicPr>
                      <p:cNvPr id="2458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330" y="3616661"/>
                        <a:ext cx="3443510" cy="14488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日期占位符 3">
            <a:extLst>
              <a:ext uri="{FF2B5EF4-FFF2-40B4-BE49-F238E27FC236}">
                <a16:creationId xmlns:a16="http://schemas.microsoft.com/office/drawing/2014/main" id="{C658923D-47F8-4BA5-8F7E-E0DAB63728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406C4115-32E2-4BE5-80FA-1917D201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392519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686416" y="1566215"/>
            <a:ext cx="615553" cy="197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square">
            <a:spAutoFit/>
          </a:bodyPr>
          <a:lstStyle/>
          <a:p>
            <a:pPr eaLnBrk="1" hangingPunct="1">
              <a:defRPr/>
            </a:pPr>
            <a:r>
              <a:rPr lang="zh-CN" altLang="en-US" sz="2800" dirty="0"/>
              <a:t>基图象</a:t>
            </a:r>
          </a:p>
        </p:txBody>
      </p:sp>
      <p:pic>
        <p:nvPicPr>
          <p:cNvPr id="25603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8" t="6535" r="6971" b="7774"/>
          <a:stretch/>
        </p:blipFill>
        <p:spPr bwMode="auto">
          <a:xfrm>
            <a:off x="1501875" y="1597495"/>
            <a:ext cx="6140249" cy="4653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74675" y="304802"/>
            <a:ext cx="8001000" cy="6762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Times New Roman" charset="0"/>
                <a:ea typeface="黑体" charset="0"/>
                <a:cs typeface="黑体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Times New Roman" charset="0"/>
                <a:ea typeface="黑体" charset="0"/>
                <a:cs typeface="黑体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Times New Roman" charset="0"/>
                <a:ea typeface="黑体" charset="0"/>
                <a:cs typeface="黑体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Times New Roman" charset="0"/>
                <a:ea typeface="黑体" charset="0"/>
                <a:cs typeface="黑体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Times New Roman" charset="0"/>
                <a:ea typeface="黑体" charset="0"/>
                <a:cs typeface="黑体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Times New Roman" charset="0"/>
                <a:ea typeface="黑体" charset="0"/>
                <a:cs typeface="黑体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Times New Roman" charset="0"/>
                <a:ea typeface="黑体" charset="0"/>
                <a:cs typeface="黑体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Times New Roman" charset="0"/>
                <a:ea typeface="黑体" charset="0"/>
                <a:cs typeface="黑体" charset="0"/>
              </a:defRPr>
            </a:lvl9pPr>
          </a:lstStyle>
          <a:p>
            <a:r>
              <a:rPr lang="zh-CN" altLang="en-US" sz="3600" b="1" kern="0">
                <a:latin typeface="Times New Roman" panose="02020603050405020304" pitchFamily="18" charset="0"/>
              </a:rPr>
              <a:t>沃尔什</a:t>
            </a:r>
            <a:r>
              <a:rPr lang="en-US" altLang="zh-CN" sz="3600" b="1" kern="0">
                <a:latin typeface="Times New Roman" panose="02020603050405020304" pitchFamily="18" charset="0"/>
              </a:rPr>
              <a:t>/</a:t>
            </a:r>
            <a:r>
              <a:rPr lang="zh-CN" altLang="en-US" sz="3600" b="1" kern="0">
                <a:latin typeface="Times New Roman" panose="02020603050405020304" pitchFamily="18" charset="0"/>
              </a:rPr>
              <a:t>哈达玛变换</a:t>
            </a:r>
            <a:endParaRPr lang="en-US" altLang="zh-CN" sz="3600" kern="0" dirty="0">
              <a:latin typeface="Tahoma" panose="020B0604030504040204" pitchFamily="34" charset="0"/>
            </a:endParaRP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F8E6500-DF61-410C-8591-BA5B29897E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834A2A94-9518-4142-A5FD-AC68AE00D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34042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341440"/>
            <a:ext cx="8008937" cy="4967287"/>
          </a:xfrm>
        </p:spPr>
        <p:txBody>
          <a:bodyPr/>
          <a:lstStyle/>
          <a:p>
            <a:pPr algn="just">
              <a:defRPr/>
            </a:pPr>
            <a:r>
              <a:rPr lang="zh-CN" altLang="en-US" dirty="0">
                <a:solidFill>
                  <a:srgbClr val="000000"/>
                </a:solidFill>
              </a:rPr>
              <a:t>优化目标：希望原始数据变换后的表达在每个维度上不存在（线性）相关性，因为相关性意味着数据的不同维度间不完全独立，就必然存在重复表示的信息。即：</a:t>
            </a:r>
            <a:r>
              <a:rPr lang="zh-CN" altLang="en-US" dirty="0">
                <a:solidFill>
                  <a:srgbClr val="FF0000"/>
                </a:solidFill>
              </a:rPr>
              <a:t>数据不同维度的协方差为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</a:p>
          <a:p>
            <a:pPr algn="just">
              <a:defRPr/>
            </a:pPr>
            <a:r>
              <a:rPr lang="zh-CN" altLang="en-US" dirty="0">
                <a:solidFill>
                  <a:srgbClr val="000000"/>
                </a:solidFill>
              </a:rPr>
              <a:t>希望由新的基所得到的数据表达的协方差矩阵中，除对角线上的方差元素外，其余所有的协方差元素全部为</a:t>
            </a:r>
            <a:r>
              <a:rPr lang="en-US" altLang="zh-CN" dirty="0">
                <a:solidFill>
                  <a:srgbClr val="000000"/>
                </a:solidFill>
              </a:rPr>
              <a:t>0</a:t>
            </a:r>
            <a:r>
              <a:rPr lang="zh-CN" altLang="en-US" dirty="0">
                <a:solidFill>
                  <a:srgbClr val="000000"/>
                </a:solidFill>
              </a:rPr>
              <a:t>（矩阵对角化）</a:t>
            </a:r>
          </a:p>
          <a:p>
            <a:pPr>
              <a:defRPr/>
            </a:pPr>
            <a:endParaRPr lang="en-US" altLang="zh-CN" dirty="0"/>
          </a:p>
        </p:txBody>
      </p:sp>
      <p:sp>
        <p:nvSpPr>
          <p:cNvPr id="8" name="标题 3"/>
          <p:cNvSpPr txBox="1">
            <a:spLocks/>
          </p:cNvSpPr>
          <p:nvPr/>
        </p:nvSpPr>
        <p:spPr bwMode="auto">
          <a:xfrm>
            <a:off x="647562" y="372010"/>
            <a:ext cx="80010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Times New Roman" charset="0"/>
                <a:ea typeface="黑体" charset="0"/>
                <a:cs typeface="黑体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Times New Roman" charset="0"/>
                <a:ea typeface="黑体" charset="0"/>
                <a:cs typeface="黑体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Times New Roman" charset="0"/>
                <a:ea typeface="黑体" charset="0"/>
                <a:cs typeface="黑体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Times New Roman" charset="0"/>
                <a:ea typeface="黑体" charset="0"/>
                <a:cs typeface="黑体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Times New Roman" charset="0"/>
                <a:ea typeface="黑体" charset="0"/>
                <a:cs typeface="黑体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Times New Roman" charset="0"/>
                <a:ea typeface="黑体" charset="0"/>
                <a:cs typeface="黑体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Times New Roman" charset="0"/>
                <a:ea typeface="黑体" charset="0"/>
                <a:cs typeface="黑体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Times New Roman" charset="0"/>
                <a:ea typeface="黑体" charset="0"/>
                <a:cs typeface="黑体" charset="0"/>
              </a:defRPr>
            </a:lvl9pPr>
          </a:lstStyle>
          <a:p>
            <a:r>
              <a:rPr lang="en-US" altLang="zh-CN" sz="4000" kern="0" dirty="0"/>
              <a:t>Karhunen-Loeve</a:t>
            </a:r>
            <a:r>
              <a:rPr lang="zh-CN" altLang="en-US" sz="4000" kern="0" dirty="0"/>
              <a:t>变换（</a:t>
            </a:r>
            <a:r>
              <a:rPr lang="en-US" altLang="zh-CN" sz="4000" kern="0" dirty="0"/>
              <a:t>PCA</a:t>
            </a:r>
            <a:r>
              <a:rPr lang="zh-CN" altLang="en-US" sz="4000" kern="0" dirty="0"/>
              <a:t>）</a:t>
            </a:r>
            <a:endParaRPr lang="zh-CN" altLang="en-US" kern="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5D4FE5-ECB1-42BB-A47B-4B2DCFD773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D82196-8860-4618-876F-4865DA3A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653059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协方差矩阵及优化目标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191" y="1165690"/>
            <a:ext cx="8372809" cy="4967287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设原始数据为</a:t>
            </a:r>
            <a:r>
              <a:rPr lang="en-US" altLang="zh-CN" dirty="0"/>
              <a:t>M</a:t>
            </a:r>
            <a:r>
              <a:rPr lang="zh-CN" altLang="en-US" dirty="0"/>
              <a:t>个</a:t>
            </a:r>
            <a:r>
              <a:rPr lang="en-US" altLang="zh-CN" dirty="0"/>
              <a:t>N</a:t>
            </a:r>
            <a:r>
              <a:rPr lang="zh-CN" altLang="en-US" dirty="0"/>
              <a:t>维向量，首先将数据每个维度减去各自维度的均值，使每个维度的均值都变为</a:t>
            </a:r>
            <a:r>
              <a:rPr lang="en-US" altLang="zh-CN" dirty="0"/>
              <a:t>0</a:t>
            </a:r>
            <a:r>
              <a:rPr lang="zh-CN" altLang="en-US" dirty="0"/>
              <a:t>，记为矩阵</a:t>
            </a:r>
            <a:r>
              <a:rPr lang="en-US" altLang="zh-CN" dirty="0"/>
              <a:t>X</a:t>
            </a:r>
            <a:r>
              <a:rPr lang="zh-CN" altLang="en-US" dirty="0"/>
              <a:t>（每一列对应一个样本向量）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基变换矩阵记为矩阵</a:t>
            </a:r>
            <a:r>
              <a:rPr lang="en-US" altLang="zh-CN" dirty="0"/>
              <a:t>P</a:t>
            </a:r>
            <a:r>
              <a:rPr lang="zh-CN" altLang="en-US" dirty="0"/>
              <a:t>，则基变换后的数据可以记为：</a:t>
            </a:r>
            <a:endParaRPr lang="en-US" altLang="zh-CN" dirty="0"/>
          </a:p>
          <a:p>
            <a:pPr marL="0" indent="0" algn="ctr">
              <a:buNone/>
              <a:defRPr/>
            </a:pPr>
            <a:r>
              <a:rPr lang="en-US" altLang="zh-CN" dirty="0"/>
              <a:t>Y = PX</a:t>
            </a:r>
          </a:p>
          <a:p>
            <a:pPr>
              <a:defRPr/>
            </a:pPr>
            <a:r>
              <a:rPr lang="zh-CN" altLang="en-US" dirty="0"/>
              <a:t>显然，</a:t>
            </a:r>
            <a:r>
              <a:rPr lang="en-US" altLang="zh-CN" dirty="0"/>
              <a:t>Y</a:t>
            </a:r>
            <a:r>
              <a:rPr lang="zh-CN" altLang="en-US" dirty="0"/>
              <a:t>每个维度的均值也为</a:t>
            </a:r>
            <a:r>
              <a:rPr lang="en-US" altLang="zh-CN" dirty="0"/>
              <a:t>0</a:t>
            </a:r>
            <a:r>
              <a:rPr lang="zh-CN" altLang="en-US" dirty="0"/>
              <a:t>。因此，</a:t>
            </a:r>
            <a:r>
              <a:rPr lang="en-US" altLang="zh-CN" dirty="0"/>
              <a:t>Y</a:t>
            </a:r>
            <a:r>
              <a:rPr lang="zh-CN" altLang="en-US" dirty="0"/>
              <a:t>的协方差矩阵为：</a:t>
            </a:r>
            <a:endParaRPr lang="en-US" altLang="zh-CN" dirty="0"/>
          </a:p>
          <a:p>
            <a:pPr>
              <a:defRPr/>
            </a:pP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970" y="3793054"/>
            <a:ext cx="2338829" cy="275625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57925" y="4600575"/>
            <a:ext cx="2047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/>
                </a:solidFill>
              </a:rPr>
              <a:t>目标变换矩阵</a:t>
            </a:r>
            <a:r>
              <a:rPr lang="en-US" altLang="zh-CN" sz="2000" dirty="0">
                <a:solidFill>
                  <a:schemeClr val="accent6"/>
                </a:solidFill>
              </a:rPr>
              <a:t>P</a:t>
            </a:r>
            <a:r>
              <a:rPr lang="zh-CN" altLang="en-US" sz="2000" dirty="0">
                <a:solidFill>
                  <a:schemeClr val="accent6"/>
                </a:solidFill>
              </a:rPr>
              <a:t>：能让原始数据协方差矩阵对角化</a:t>
            </a:r>
          </a:p>
        </p:txBody>
      </p:sp>
      <p:sp>
        <p:nvSpPr>
          <p:cNvPr id="6" name="日期占位符 3">
            <a:extLst>
              <a:ext uri="{FF2B5EF4-FFF2-40B4-BE49-F238E27FC236}">
                <a16:creationId xmlns:a16="http://schemas.microsoft.com/office/drawing/2014/main" id="{0A2A36BD-20A8-4B16-B427-9DB6AFFC0F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595EFCFA-118B-4C6C-A7EF-96CF68DC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18505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协方差矩阵及优化目标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78464" y="1232365"/>
                <a:ext cx="8008937" cy="4967287"/>
              </a:xfrm>
            </p:spPr>
            <p:txBody>
              <a:bodyPr/>
              <a:lstStyle/>
              <a:p>
                <a:pPr>
                  <a:defRPr/>
                </a:pPr>
                <a:r>
                  <a:rPr lang="zh-CN" altLang="en-US" dirty="0"/>
                  <a:t>我们知道：</a:t>
                </a:r>
                <a:endParaRPr lang="en-US" altLang="zh-CN" dirty="0"/>
              </a:p>
              <a:p>
                <a:pPr lvl="1">
                  <a:defRPr/>
                </a:pPr>
                <a:r>
                  <a:rPr lang="zh-CN" altLang="en-US" dirty="0"/>
                  <a:t>协方差矩阵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/>
                  <a:t>一个实对称矩阵</a:t>
                </a:r>
                <a:endParaRPr lang="en-US" altLang="zh-CN" dirty="0"/>
              </a:p>
              <a:p>
                <a:pPr lvl="1">
                  <a:defRPr/>
                </a:pPr>
                <a:r>
                  <a:rPr lang="zh-CN" altLang="en-US" dirty="0"/>
                  <a:t>实对称矩阵不同特征值对应的特征向量必然正交</a:t>
                </a:r>
                <a:endParaRPr lang="en-US" altLang="zh-CN" dirty="0"/>
              </a:p>
              <a:p>
                <a:pPr lvl="1">
                  <a:defRPr/>
                </a:pPr>
                <a:r>
                  <a:rPr lang="zh-CN" altLang="en-US" dirty="0"/>
                  <a:t>特征向量构成的变换矩阵可以使协方差矩阵对角化</a:t>
                </a:r>
                <a:endParaRPr lang="en-US" altLang="zh-CN" dirty="0"/>
              </a:p>
              <a:p>
                <a:pPr>
                  <a:defRPr/>
                </a:pPr>
                <a:endParaRPr lang="en-US" altLang="zh-CN" dirty="0"/>
              </a:p>
              <a:p>
                <a:pPr>
                  <a:defRPr/>
                </a:pPr>
                <a:r>
                  <a:rPr lang="en-US" altLang="zh-CN" dirty="0">
                    <a:solidFill>
                      <a:srgbClr val="000000"/>
                    </a:solidFill>
                  </a:rPr>
                  <a:t>P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是协方差矩阵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特征向量单位化后按行排列出的矩阵，其中每一行都是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zh-CN" altLang="en-US" dirty="0"/>
                  <a:t>的一个特征向量</a:t>
                </a:r>
                <a:endParaRPr lang="en-US" altLang="zh-CN" dirty="0"/>
              </a:p>
              <a:p>
                <a:pPr>
                  <a:defRPr/>
                </a:pPr>
                <a:endParaRPr lang="en-US" altLang="zh-CN" dirty="0"/>
              </a:p>
              <a:p>
                <a:pPr>
                  <a:defRPr/>
                </a:pPr>
                <a:r>
                  <a:rPr lang="zh-CN" altLang="en-US" dirty="0"/>
                  <a:t>如果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按照特征值从大到小，将特征向量从上到下排列，则用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的前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行组成的矩阵乘以原始数据矩阵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，就得到了我们需要的降维后的数据矩阵</a:t>
                </a:r>
                <a:r>
                  <a:rPr lang="en-US" altLang="zh-CN" dirty="0"/>
                  <a:t>Y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464" y="1232365"/>
                <a:ext cx="8008937" cy="4967287"/>
              </a:xfrm>
              <a:blipFill>
                <a:blip r:embed="rId3"/>
                <a:stretch>
                  <a:fillRect l="-989" t="-1350" r="-1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7B0DDDB-3DCD-422B-91B5-D4BAF7C27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53B3360-63C5-4EAC-960B-B3D8E2BF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121800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算法步骤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350422"/>
            <a:ext cx="7654925" cy="3785402"/>
          </a:xfrm>
          <a:prstGeom prst="rect">
            <a:avLst/>
          </a:prstGeom>
        </p:spPr>
      </p:pic>
      <p:sp>
        <p:nvSpPr>
          <p:cNvPr id="6" name="日期占位符 3">
            <a:extLst>
              <a:ext uri="{FF2B5EF4-FFF2-40B4-BE49-F238E27FC236}">
                <a16:creationId xmlns:a16="http://schemas.microsoft.com/office/drawing/2014/main" id="{19B53577-B636-4345-BAFE-E23735494D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D360AE0D-28D9-4397-B7A7-2AA993C5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09079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92E5F-C544-8F70-9A19-7BA478291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696AD-A769-6E6B-DF80-A8EEC79E3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图像变换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89AB18-062E-3DBB-FCF1-0E8BE27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图像变换</a:t>
            </a:r>
            <a:endParaRPr lang="en-US" altLang="zh-CN" sz="2800" dirty="0"/>
          </a:p>
          <a:p>
            <a:pPr lvl="1"/>
            <a:r>
              <a:rPr lang="zh-CN" altLang="en-US" sz="2400" dirty="0"/>
              <a:t>有时候图像的一些处理和分析不适合在像素域中完成，更适合在变换域中处理，由此引出来了</a:t>
            </a:r>
            <a:r>
              <a:rPr lang="zh-CN" altLang="en-US" sz="2400" dirty="0">
                <a:highlight>
                  <a:srgbClr val="FFFF00"/>
                </a:highlight>
              </a:rPr>
              <a:t>图像变换</a:t>
            </a:r>
            <a:endParaRPr lang="en-US" altLang="zh-CN" sz="2400" dirty="0">
              <a:highlight>
                <a:srgbClr val="FFFF00"/>
              </a:highlight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78AAAD-3E82-3B15-D106-E8EC2F16EB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3F37B8-50DC-AD36-F005-A99AE603E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501280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K-L</a:t>
            </a:r>
            <a:r>
              <a:rPr lang="zh-CN" altLang="en-US" sz="4000" dirty="0"/>
              <a:t>变换一例</a:t>
            </a:r>
            <a:r>
              <a:rPr lang="en-US" altLang="zh-CN" sz="4000" dirty="0"/>
              <a:t>(1)</a:t>
            </a:r>
            <a:endParaRPr lang="zh-CN" alt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74675" y="1219200"/>
            <a:ext cx="7467600" cy="531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 dirty="0"/>
              <a:t>图象点序列：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1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1</a:t>
            </a:r>
            <a:r>
              <a:rPr lang="zh-CN" altLang="en-US" sz="1800" dirty="0"/>
              <a:t>）</a:t>
            </a:r>
            <a:r>
              <a:rPr lang="en-US" altLang="zh-CN" sz="1800" dirty="0"/>
              <a:t>,</a:t>
            </a: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1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2</a:t>
            </a:r>
            <a:r>
              <a:rPr lang="zh-CN" altLang="en-US" sz="1800" dirty="0"/>
              <a:t>），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2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1</a:t>
            </a:r>
            <a:r>
              <a:rPr lang="zh-CN" altLang="en-US" sz="1800" dirty="0"/>
              <a:t>）</a:t>
            </a:r>
            <a:r>
              <a:rPr lang="en-US" altLang="zh-CN" sz="1800" dirty="0"/>
              <a:t>,</a:t>
            </a: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2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2</a:t>
            </a:r>
            <a:r>
              <a:rPr lang="zh-CN" altLang="en-US" sz="1800" dirty="0"/>
              <a:t>）</a:t>
            </a:r>
            <a:r>
              <a:rPr lang="en-US" altLang="zh-CN" sz="1800" dirty="0"/>
              <a:t>,</a:t>
            </a: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2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3</a:t>
            </a:r>
            <a:r>
              <a:rPr lang="zh-CN" altLang="en-US" sz="1800" dirty="0"/>
              <a:t>），</a:t>
            </a:r>
          </a:p>
          <a:p>
            <a:pPr>
              <a:spcBef>
                <a:spcPct val="50000"/>
              </a:spcBef>
            </a:pP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3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1</a:t>
            </a:r>
            <a:r>
              <a:rPr lang="zh-CN" altLang="en-US" sz="1800" dirty="0"/>
              <a:t>）</a:t>
            </a:r>
            <a:r>
              <a:rPr lang="en-US" altLang="zh-CN" sz="1800" dirty="0"/>
              <a:t>,</a:t>
            </a: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3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2</a:t>
            </a:r>
            <a:r>
              <a:rPr lang="zh-CN" altLang="en-US" sz="1800" dirty="0"/>
              <a:t>）</a:t>
            </a:r>
            <a:r>
              <a:rPr lang="en-US" altLang="zh-CN" sz="1800" dirty="0"/>
              <a:t>,</a:t>
            </a: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3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3</a:t>
            </a:r>
            <a:r>
              <a:rPr lang="zh-CN" altLang="en-US" sz="1800" dirty="0"/>
              <a:t>），</a:t>
            </a:r>
          </a:p>
          <a:p>
            <a:pPr>
              <a:spcBef>
                <a:spcPct val="50000"/>
              </a:spcBef>
            </a:pP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4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2</a:t>
            </a:r>
            <a:r>
              <a:rPr lang="zh-CN" altLang="en-US" sz="1800" dirty="0"/>
              <a:t>）</a:t>
            </a:r>
            <a:r>
              <a:rPr lang="en-US" altLang="zh-CN" sz="1800" dirty="0"/>
              <a:t>, </a:t>
            </a: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4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3</a:t>
            </a:r>
            <a:r>
              <a:rPr lang="zh-CN" altLang="en-US" sz="1800" dirty="0"/>
              <a:t>）</a:t>
            </a:r>
            <a:r>
              <a:rPr lang="en-US" altLang="zh-CN" sz="1800" dirty="0"/>
              <a:t>,</a:t>
            </a: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4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4</a:t>
            </a:r>
            <a:r>
              <a:rPr lang="zh-CN" altLang="en-US" sz="1800" dirty="0"/>
              <a:t>）</a:t>
            </a:r>
            <a:r>
              <a:rPr lang="en-US" altLang="zh-CN" sz="1800" dirty="0"/>
              <a:t>,</a:t>
            </a:r>
            <a:r>
              <a:rPr lang="en-US" altLang="zh-CN" sz="1800" dirty="0">
                <a:latin typeface="Tahoma" panose="020B0604030504040204" pitchFamily="34" charset="0"/>
              </a:rPr>
              <a:t> </a:t>
            </a: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4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5</a:t>
            </a:r>
            <a:r>
              <a:rPr lang="zh-CN" altLang="en-US" sz="1800" dirty="0"/>
              <a:t>）</a:t>
            </a:r>
            <a:r>
              <a:rPr lang="zh-CN" altLang="en-US" sz="1800" dirty="0">
                <a:latin typeface="Tahoma" panose="020B0604030504040204" pitchFamily="34" charset="0"/>
              </a:rPr>
              <a:t>，</a:t>
            </a: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4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6</a:t>
            </a:r>
            <a:r>
              <a:rPr lang="zh-CN" altLang="en-US" sz="1800" dirty="0"/>
              <a:t>），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5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3</a:t>
            </a:r>
            <a:r>
              <a:rPr lang="zh-CN" altLang="en-US" sz="1800" dirty="0"/>
              <a:t>）</a:t>
            </a:r>
            <a:r>
              <a:rPr lang="en-US" altLang="zh-CN" sz="1800" dirty="0"/>
              <a:t>,</a:t>
            </a: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5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4</a:t>
            </a:r>
            <a:r>
              <a:rPr lang="zh-CN" altLang="en-US" sz="1800" dirty="0"/>
              <a:t>）</a:t>
            </a:r>
            <a:r>
              <a:rPr lang="en-US" altLang="zh-CN" sz="1800" dirty="0"/>
              <a:t>,</a:t>
            </a: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5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5</a:t>
            </a:r>
            <a:r>
              <a:rPr lang="zh-CN" altLang="en-US" sz="1800" dirty="0"/>
              <a:t>）</a:t>
            </a:r>
            <a:r>
              <a:rPr lang="en-US" altLang="zh-CN" sz="1800" dirty="0"/>
              <a:t>,</a:t>
            </a: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5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6</a:t>
            </a:r>
            <a:r>
              <a:rPr lang="zh-CN" altLang="en-US" sz="1800" dirty="0"/>
              <a:t>）</a:t>
            </a:r>
            <a:r>
              <a:rPr lang="en-US" altLang="zh-CN" sz="1800" dirty="0"/>
              <a:t>,</a:t>
            </a: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5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7</a:t>
            </a:r>
            <a:r>
              <a:rPr lang="zh-CN" altLang="en-US" sz="1800" dirty="0"/>
              <a:t>），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6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4</a:t>
            </a:r>
            <a:r>
              <a:rPr lang="zh-CN" altLang="en-US" sz="1800" dirty="0"/>
              <a:t>）</a:t>
            </a:r>
            <a:r>
              <a:rPr lang="en-US" altLang="zh-CN" sz="1800" dirty="0"/>
              <a:t>,</a:t>
            </a: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6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5</a:t>
            </a:r>
            <a:r>
              <a:rPr lang="zh-CN" altLang="en-US" sz="1800" dirty="0"/>
              <a:t>）</a:t>
            </a:r>
            <a:r>
              <a:rPr lang="en-US" altLang="zh-CN" sz="1800" dirty="0"/>
              <a:t>,</a:t>
            </a: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6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6</a:t>
            </a:r>
            <a:r>
              <a:rPr lang="zh-CN" altLang="en-US" sz="1800" dirty="0"/>
              <a:t>）</a:t>
            </a:r>
            <a:r>
              <a:rPr lang="en-US" altLang="zh-CN" sz="1800" dirty="0"/>
              <a:t>,</a:t>
            </a: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6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7</a:t>
            </a:r>
            <a:r>
              <a:rPr lang="zh-CN" altLang="en-US" sz="1800" dirty="0"/>
              <a:t>）</a:t>
            </a:r>
            <a:r>
              <a:rPr lang="en-US" altLang="zh-CN" sz="1800" dirty="0"/>
              <a:t>,</a:t>
            </a: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6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8</a:t>
            </a:r>
            <a:r>
              <a:rPr lang="zh-CN" altLang="en-US" sz="1800" dirty="0"/>
              <a:t>），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7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5</a:t>
            </a:r>
            <a:r>
              <a:rPr lang="zh-CN" altLang="en-US" sz="1800" dirty="0"/>
              <a:t>）</a:t>
            </a:r>
            <a:r>
              <a:rPr lang="en-US" altLang="zh-CN" sz="1800" dirty="0"/>
              <a:t>,</a:t>
            </a: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7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6</a:t>
            </a:r>
            <a:r>
              <a:rPr lang="zh-CN" altLang="en-US" sz="1800" dirty="0"/>
              <a:t>）</a:t>
            </a:r>
            <a:r>
              <a:rPr lang="en-US" altLang="zh-CN" sz="1800" dirty="0"/>
              <a:t>,</a:t>
            </a: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7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7</a:t>
            </a:r>
            <a:r>
              <a:rPr lang="zh-CN" altLang="en-US" sz="1800" dirty="0"/>
              <a:t>）</a:t>
            </a:r>
            <a:r>
              <a:rPr lang="en-US" altLang="zh-CN" sz="1800" dirty="0"/>
              <a:t>,</a:t>
            </a:r>
            <a:r>
              <a:rPr lang="zh-CN" altLang="en-US" sz="1800" dirty="0"/>
              <a:t>（</a:t>
            </a:r>
            <a:r>
              <a:rPr lang="en-US" altLang="zh-CN" sz="1800" dirty="0">
                <a:latin typeface="Tahoma" panose="020B0604030504040204" pitchFamily="34" charset="0"/>
              </a:rPr>
              <a:t>7</a:t>
            </a:r>
            <a:r>
              <a:rPr lang="zh-CN" altLang="en-US" sz="1800" dirty="0"/>
              <a:t>，</a:t>
            </a:r>
            <a:r>
              <a:rPr lang="en-US" altLang="zh-CN" sz="1800" dirty="0">
                <a:latin typeface="Tahoma" panose="020B0604030504040204" pitchFamily="34" charset="0"/>
              </a:rPr>
              <a:t>8</a:t>
            </a:r>
            <a:r>
              <a:rPr lang="zh-CN" altLang="en-US" sz="1800" dirty="0"/>
              <a:t>）</a:t>
            </a:r>
          </a:p>
          <a:p>
            <a:pPr eaLnBrk="1" hangingPunct="1">
              <a:spcBef>
                <a:spcPct val="50000"/>
              </a:spcBef>
            </a:pPr>
            <a:endParaRPr lang="zh-CN" altLang="en-US" sz="1800" b="1" dirty="0"/>
          </a:p>
          <a:p>
            <a:pPr eaLnBrk="1" hangingPunct="1">
              <a:spcBef>
                <a:spcPct val="50000"/>
              </a:spcBef>
            </a:pPr>
            <a:r>
              <a:rPr lang="zh-CN" altLang="en-US" b="1" dirty="0"/>
              <a:t>均值</a:t>
            </a:r>
          </a:p>
          <a:p>
            <a:pPr eaLnBrk="1" hangingPunct="1">
              <a:spcBef>
                <a:spcPct val="50000"/>
              </a:spcBef>
            </a:pPr>
            <a:endParaRPr lang="zh-CN" altLang="en-US" sz="2000" b="1" dirty="0"/>
          </a:p>
          <a:p>
            <a:pPr eaLnBrk="1" hangingPunct="1">
              <a:spcBef>
                <a:spcPct val="50000"/>
              </a:spcBef>
            </a:pPr>
            <a:r>
              <a:rPr lang="zh-CN" altLang="en-US" b="1" dirty="0"/>
              <a:t>协方差</a:t>
            </a:r>
            <a:r>
              <a:rPr lang="zh-CN" altLang="en-US" b="1" dirty="0">
                <a:latin typeface="Tahoma" panose="020B0604030504040204" pitchFamily="34" charset="0"/>
              </a:rPr>
              <a:t> 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1566863" y="4900613"/>
          <a:ext cx="1857375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44600" imgH="457200" progId="Equation.3">
                  <p:embed/>
                </p:oleObj>
              </mc:Choice>
              <mc:Fallback>
                <p:oleObj r:id="rId3" imgW="1244600" imgH="45720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863" y="4900613"/>
                        <a:ext cx="1857375" cy="6810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1905000" y="5934075"/>
          <a:ext cx="5486400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060700" imgH="457200" progId="Equation.3">
                  <p:embed/>
                </p:oleObj>
              </mc:Choice>
              <mc:Fallback>
                <p:oleObj r:id="rId5" imgW="3060700" imgH="4572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934075"/>
                        <a:ext cx="5486400" cy="8207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6248400" y="1333500"/>
          <a:ext cx="2286000" cy="174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696212" imgH="1295400" progId="Word.Picture.8">
                  <p:embed/>
                </p:oleObj>
              </mc:Choice>
              <mc:Fallback>
                <p:oleObj r:id="rId7" imgW="1696212" imgH="1295400" progId="Word.Picture.8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333500"/>
                        <a:ext cx="2286000" cy="174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日期占位符 3">
            <a:extLst>
              <a:ext uri="{FF2B5EF4-FFF2-40B4-BE49-F238E27FC236}">
                <a16:creationId xmlns:a16="http://schemas.microsoft.com/office/drawing/2014/main" id="{16B916BA-31BD-44BB-BB5A-B8D1485A42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D384E96F-5693-4ADB-8838-B2D296B60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501798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K-L</a:t>
            </a:r>
            <a:r>
              <a:rPr lang="zh-CN" altLang="en-US" sz="4000" dirty="0"/>
              <a:t>变换一例</a:t>
            </a:r>
            <a:r>
              <a:rPr lang="en-US" altLang="zh-CN" sz="4000" dirty="0"/>
              <a:t>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341440"/>
            <a:ext cx="8008937" cy="4967287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在维数小时，由本征多项式为零求协方差矩阵的本征值：</a:t>
            </a:r>
            <a:endParaRPr lang="en-US" altLang="zh-CN" dirty="0"/>
          </a:p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</a:rPr>
              <a:t>再把本征值代入                       ，求出特征矢量：</a:t>
            </a:r>
            <a:endParaRPr lang="en-US" altLang="zh-CN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</a:rPr>
              <a:t>把相互垂直的二特征矢量作为新的坐标，新坐标的主轴方向为所变换数据方差最大的方向</a:t>
            </a:r>
            <a:endParaRPr lang="en-US" altLang="zh-CN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zh-CN" dirty="0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1680368" y="1903263"/>
          <a:ext cx="578167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073400" imgH="457200" progId="Equation.3">
                  <p:embed/>
                </p:oleObj>
              </mc:Choice>
              <mc:Fallback>
                <p:oleObj r:id="rId3" imgW="3073400" imgH="457200" progId="Equation.3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0368" y="1903263"/>
                        <a:ext cx="5781675" cy="9493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2733675" y="2990056"/>
          <a:ext cx="160020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85502" imgH="215806" progId="Equation.3">
                  <p:embed/>
                </p:oleObj>
              </mc:Choice>
              <mc:Fallback>
                <p:oleObj r:id="rId3" imgW="685502" imgH="215806" progId="Equation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3675" y="2990056"/>
                        <a:ext cx="1600200" cy="4746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5138738" y="2990056"/>
          <a:ext cx="1447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698197" imgH="215806" progId="Equation.3">
                  <p:embed/>
                </p:oleObj>
              </mc:Choice>
              <mc:Fallback>
                <p:oleObj r:id="rId6" imgW="698197" imgH="215806" progId="Equation.3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738" y="2990056"/>
                        <a:ext cx="1447800" cy="457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"/>
          <p:cNvGraphicFramePr>
            <a:graphicFrameLocks noChangeAspect="1"/>
          </p:cNvGraphicFramePr>
          <p:nvPr/>
        </p:nvGraphicFramePr>
        <p:xfrm>
          <a:off x="3328987" y="3528866"/>
          <a:ext cx="1809751" cy="557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863225" imgH="266584" progId="Equation.3">
                  <p:embed/>
                </p:oleObj>
              </mc:Choice>
              <mc:Fallback>
                <p:oleObj r:id="rId8" imgW="863225" imgH="266584" progId="Equation.3">
                  <p:embed/>
                  <p:pic>
                    <p:nvPicPr>
                      <p:cNvPr id="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8987" y="3528866"/>
                        <a:ext cx="1809751" cy="55750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733675" y="4167982"/>
          <a:ext cx="1585913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749300" imgH="457200" progId="Equation.3">
                  <p:embed/>
                </p:oleObj>
              </mc:Choice>
              <mc:Fallback>
                <p:oleObj r:id="rId10" imgW="749300" imgH="4572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3675" y="4167982"/>
                        <a:ext cx="1585913" cy="9636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143501" y="4221956"/>
          <a:ext cx="1620837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863225" imgH="457002" progId="Equation.3">
                  <p:embed/>
                </p:oleObj>
              </mc:Choice>
              <mc:Fallback>
                <p:oleObj r:id="rId12" imgW="863225" imgH="457002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1" y="4221956"/>
                        <a:ext cx="1620837" cy="8556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D3B4E3BD-A0BF-4FAA-8576-E9164EA6FB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A03D2F02-BF37-4A63-B20D-7ED3F3140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231321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K-L</a:t>
            </a:r>
            <a:r>
              <a:rPr lang="zh-CN" altLang="en-US" sz="4000" dirty="0"/>
              <a:t>变换应用实例 </a:t>
            </a:r>
            <a:r>
              <a:rPr lang="en-US" altLang="zh-CN" sz="4000" dirty="0"/>
              <a:t>—— </a:t>
            </a:r>
            <a:r>
              <a:rPr lang="zh-CN" altLang="en-US" sz="4000" dirty="0"/>
              <a:t>人脸识别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341440"/>
            <a:ext cx="8008937" cy="496728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zh-CN" altLang="en-US" dirty="0"/>
              <a:t>把每一幅人脸列化，视为随机向量</a:t>
            </a:r>
            <a:r>
              <a:rPr lang="en-US" altLang="zh-CN" i="1" dirty="0"/>
              <a:t>F</a:t>
            </a:r>
            <a:r>
              <a:rPr lang="zh-CN" altLang="en-US" dirty="0"/>
              <a:t>的不同实现。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zh-CN" altLang="en-US" dirty="0"/>
              <a:t>估计</a:t>
            </a:r>
            <a:r>
              <a:rPr lang="en-US" altLang="zh-CN" i="1" dirty="0"/>
              <a:t>F</a:t>
            </a:r>
            <a:r>
              <a:rPr lang="zh-CN" altLang="en-US" dirty="0"/>
              <a:t>协方差矩阵</a:t>
            </a:r>
            <a:r>
              <a:rPr lang="en-US" altLang="zh-CN" i="1" dirty="0"/>
              <a:t>C</a:t>
            </a:r>
            <a:r>
              <a:rPr lang="zh-CN" altLang="en-US" dirty="0"/>
              <a:t>，并计算其特征值特征向量。  </a:t>
            </a:r>
          </a:p>
          <a:p>
            <a:pPr marL="438150" lvl="1" indent="0">
              <a:buNone/>
              <a:defRPr/>
            </a:pPr>
            <a:r>
              <a:rPr lang="en-US" altLang="zh-CN" sz="1800" dirty="0"/>
              <a:t>(C</a:t>
            </a:r>
            <a:r>
              <a:rPr lang="zh-CN" altLang="en-US" sz="1800" dirty="0"/>
              <a:t>是半正定矩阵，维数不大于图像数，对应不同特征值的特征向量正交，特征脸）</a:t>
            </a:r>
          </a:p>
          <a:p>
            <a:pPr>
              <a:buFont typeface="+mj-lt"/>
              <a:buAutoNum type="arabicPeriod"/>
              <a:defRPr/>
            </a:pPr>
            <a:r>
              <a:rPr lang="zh-CN" altLang="en-US" dirty="0"/>
              <a:t>选择对应少量最大特征值的特征向量组成特征脸空间</a:t>
            </a:r>
          </a:p>
          <a:p>
            <a:pPr>
              <a:buFont typeface="+mj-lt"/>
              <a:buAutoNum type="arabicPeriod"/>
              <a:defRPr/>
            </a:pPr>
            <a:r>
              <a:rPr lang="zh-CN" altLang="en-US" dirty="0"/>
              <a:t>每张脸映射为特征脸空间的点</a:t>
            </a:r>
            <a:r>
              <a:rPr lang="en-US" altLang="zh-CN" dirty="0"/>
              <a:t>(</a:t>
            </a:r>
            <a:r>
              <a:rPr lang="zh-CN" altLang="en-US" dirty="0"/>
              <a:t>计算内积</a:t>
            </a:r>
            <a:r>
              <a:rPr lang="en-US" altLang="zh-CN" dirty="0"/>
              <a:t>)</a:t>
            </a:r>
            <a:r>
              <a:rPr lang="zh-CN" altLang="en-US" dirty="0"/>
              <a:t>，以其坐标作为特征向量。</a:t>
            </a:r>
          </a:p>
          <a:p>
            <a:pPr>
              <a:buFont typeface="+mj-lt"/>
              <a:buAutoNum type="arabicPeriod"/>
              <a:defRPr/>
            </a:pPr>
            <a:r>
              <a:rPr lang="zh-CN" altLang="en-US" dirty="0"/>
              <a:t>采用模式识别方法，进行分类识别。</a:t>
            </a:r>
          </a:p>
          <a:p>
            <a:pPr>
              <a:buNone/>
              <a:defRPr/>
            </a:pPr>
            <a:r>
              <a:rPr lang="zh-CN" altLang="en-US" dirty="0"/>
              <a:t>     </a:t>
            </a:r>
            <a:r>
              <a:rPr lang="zh-CN" altLang="en-US" sz="1800" dirty="0"/>
              <a:t>（如欧式距离</a:t>
            </a:r>
            <a:r>
              <a:rPr lang="en-US" altLang="zh-CN" sz="1800" dirty="0"/>
              <a:t>)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243" y="4645950"/>
            <a:ext cx="3093009" cy="166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日期占位符 3">
            <a:extLst>
              <a:ext uri="{FF2B5EF4-FFF2-40B4-BE49-F238E27FC236}">
                <a16:creationId xmlns:a16="http://schemas.microsoft.com/office/drawing/2014/main" id="{70DBCBD6-CB3F-4AFC-A362-6BAA7D2708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C15F9EAC-9763-4CCF-A8CC-1F58B938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38991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人脸库</a:t>
            </a:r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082675"/>
            <a:ext cx="8729663" cy="577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E425414-B5C5-4B47-BB54-833C6F17DC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BE988E1B-8F2F-485C-A551-977B9E93E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465666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特征脸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085850"/>
            <a:ext cx="8521700" cy="567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日期占位符 3">
            <a:extLst>
              <a:ext uri="{FF2B5EF4-FFF2-40B4-BE49-F238E27FC236}">
                <a16:creationId xmlns:a16="http://schemas.microsoft.com/office/drawing/2014/main" id="{B0855844-67C2-452D-88FA-EC2A4ADF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6219F2FF-5615-444C-BA0E-8C72D512C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17130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特征脸空间 （</a:t>
            </a:r>
            <a:r>
              <a:rPr lang="en-US" altLang="zh-CN" sz="4000" dirty="0"/>
              <a:t>top 8</a:t>
            </a:r>
            <a:r>
              <a:rPr lang="zh-CN" altLang="en-US" sz="4000" dirty="0"/>
              <a:t>）</a:t>
            </a:r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465263"/>
            <a:ext cx="5535613" cy="393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3">
            <a:extLst>
              <a:ext uri="{FF2B5EF4-FFF2-40B4-BE49-F238E27FC236}">
                <a16:creationId xmlns:a16="http://schemas.microsoft.com/office/drawing/2014/main" id="{89935C47-BCDF-467C-8A28-8EE132DABF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17927E0F-058E-4562-B064-B4A27882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8960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小波变换（</a:t>
            </a:r>
            <a:r>
              <a:rPr lang="en-US" altLang="zh-CN" sz="4000" dirty="0"/>
              <a:t>DWT</a:t>
            </a:r>
            <a:r>
              <a:rPr lang="zh-CN" altLang="en-US" sz="4000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341440"/>
            <a:ext cx="8008937" cy="4967287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傅立叶变换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变换之后丢掉了时域信息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无法定位相应的频率峰值的位置</a:t>
            </a:r>
            <a:endParaRPr lang="en-US" altLang="zh-CN" dirty="0"/>
          </a:p>
          <a:p>
            <a:pPr lvl="1"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时频域分析</a:t>
            </a:r>
          </a:p>
          <a:p>
            <a:pPr lvl="1">
              <a:defRPr/>
            </a:pPr>
            <a:r>
              <a:rPr lang="zh-CN" altLang="en-US" dirty="0"/>
              <a:t>小波变换在二维</a:t>
            </a:r>
            <a:r>
              <a:rPr lang="zh-CN" altLang="en-US" dirty="0">
                <a:solidFill>
                  <a:srgbClr val="FF0000"/>
                </a:solidFill>
              </a:rPr>
              <a:t>时频空间</a:t>
            </a:r>
            <a:r>
              <a:rPr lang="zh-CN" altLang="en-US" dirty="0"/>
              <a:t>分析信号</a:t>
            </a:r>
            <a:endParaRPr lang="en-US" altLang="zh-CN" dirty="0"/>
          </a:p>
          <a:p>
            <a:pPr lvl="1"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变换</a:t>
            </a:r>
          </a:p>
          <a:p>
            <a:pPr lvl="1">
              <a:defRPr/>
            </a:pPr>
            <a:r>
              <a:rPr lang="zh-CN" altLang="en-US" dirty="0"/>
              <a:t>理想的基本小波是过程很短的振荡函数</a:t>
            </a:r>
          </a:p>
          <a:p>
            <a:pPr lvl="1">
              <a:defRPr/>
            </a:pPr>
            <a:r>
              <a:rPr lang="zh-CN" altLang="en-US" dirty="0"/>
              <a:t>如同傅立叶变换有连续、离散的变换，小波也有连续、离散的变换</a:t>
            </a:r>
          </a:p>
          <a:p>
            <a:pPr lvl="1">
              <a:defRPr/>
            </a:pPr>
            <a:endParaRPr lang="en-US" altLang="zh-CN" dirty="0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54B6642-681A-4707-82F1-76C9EBB5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C8A44623-9D9A-4ED2-91FE-F721CD00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87478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97" y="1752352"/>
            <a:ext cx="8809205" cy="3140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831063" y="5014440"/>
            <a:ext cx="612933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dirty="0"/>
              <a:t>时频铺叠（从左到右：</a:t>
            </a:r>
            <a:r>
              <a:rPr lang="en-US" altLang="zh-CN" sz="2200" dirty="0"/>
              <a:t>Dirac</a:t>
            </a:r>
            <a:r>
              <a:rPr lang="zh-CN" altLang="en-US" sz="2200" dirty="0"/>
              <a:t>、</a:t>
            </a:r>
            <a:r>
              <a:rPr lang="en-US" altLang="zh-CN" sz="2200" dirty="0"/>
              <a:t>Fourier</a:t>
            </a:r>
            <a:r>
              <a:rPr lang="zh-CN" altLang="en-US" sz="2200" dirty="0"/>
              <a:t>、</a:t>
            </a:r>
            <a:r>
              <a:rPr lang="en-US" altLang="zh-CN" sz="2200" dirty="0"/>
              <a:t>wavelet</a:t>
            </a:r>
            <a:r>
              <a:rPr lang="zh-CN" altLang="en-US" sz="2200" dirty="0"/>
              <a:t>）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CA4D19-5307-4F4A-8158-B1AACE3E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4000" dirty="0">
                <a:latin typeface="+mj-ea"/>
              </a:rPr>
              <a:t>维离散小波变换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AC8C4775-C431-4FD9-B726-85A9A1148C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91980019-FD1D-4DDD-8336-B8F80716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51460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1</a:t>
            </a:r>
            <a:r>
              <a:rPr lang="zh-CN" altLang="en-US" sz="4000" dirty="0"/>
              <a:t>维离散小波变换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394844"/>
            <a:ext cx="8399463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384" y="3023619"/>
            <a:ext cx="4759325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58717" y="4427620"/>
            <a:ext cx="154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对低频进行进一步分解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F70B0BF8-BD01-4A81-A5F3-EFD204928D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DC38E778-5A59-4B65-BA45-59416C55B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661028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2</a:t>
            </a:r>
            <a:r>
              <a:rPr lang="zh-CN" altLang="en-US" sz="4000" dirty="0"/>
              <a:t>维离散小波变换</a:t>
            </a:r>
            <a:endParaRPr lang="zh-CN" altLang="en-US" dirty="0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00213"/>
            <a:ext cx="8604250" cy="260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518025"/>
            <a:ext cx="558165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3">
            <a:extLst>
              <a:ext uri="{FF2B5EF4-FFF2-40B4-BE49-F238E27FC236}">
                <a16:creationId xmlns:a16="http://schemas.microsoft.com/office/drawing/2014/main" id="{2ACA1A0A-FB22-4CA6-8717-69897383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E3D4374A-AB6A-4725-A445-A604AFAB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580280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可分离和正交图象变换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1-D</a:t>
            </a:r>
            <a:r>
              <a:rPr lang="zh-CN" altLang="en-US" dirty="0"/>
              <a:t>变换</a:t>
            </a:r>
            <a:endParaRPr lang="en-US" altLang="zh-CN" dirty="0"/>
          </a:p>
          <a:p>
            <a:pPr lvl="1"/>
            <a:r>
              <a:rPr lang="zh-CN" altLang="en-US" dirty="0"/>
              <a:t>正变换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71487" lvl="1" indent="0">
              <a:buNone/>
            </a:pPr>
            <a:endParaRPr lang="zh-CN" altLang="en-US" dirty="0"/>
          </a:p>
          <a:p>
            <a:pPr lvl="1"/>
            <a:r>
              <a:rPr lang="zh-CN" altLang="en-US" dirty="0"/>
              <a:t>反变换</a:t>
            </a:r>
            <a:endParaRPr lang="en-US" altLang="zh-CN" dirty="0"/>
          </a:p>
          <a:p>
            <a:pPr marL="471487" lvl="1" indent="0">
              <a:buNone/>
            </a:pPr>
            <a:endParaRPr lang="en-US" altLang="zh-CN" dirty="0"/>
          </a:p>
        </p:txBody>
      </p:sp>
      <p:sp>
        <p:nvSpPr>
          <p:cNvPr id="11" name="AutoShape 5"/>
          <p:cNvSpPr>
            <a:spLocks/>
          </p:cNvSpPr>
          <p:nvPr/>
        </p:nvSpPr>
        <p:spPr bwMode="auto">
          <a:xfrm>
            <a:off x="6270980" y="1774028"/>
            <a:ext cx="1979612" cy="539750"/>
          </a:xfrm>
          <a:prstGeom prst="borderCallout2">
            <a:avLst>
              <a:gd name="adj1" fmla="val 21176"/>
              <a:gd name="adj2" fmla="val -3847"/>
              <a:gd name="adj3" fmla="val 21176"/>
              <a:gd name="adj4" fmla="val -51083"/>
              <a:gd name="adj5" fmla="val 185588"/>
              <a:gd name="adj6" fmla="val -100000"/>
            </a:avLst>
          </a:prstGeom>
          <a:solidFill>
            <a:srgbClr val="FFFF99"/>
          </a:solidFill>
          <a:ln w="190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rgbClr val="3333FF"/>
                </a:solidFill>
              </a:rPr>
              <a:t>正向变换核</a:t>
            </a:r>
          </a:p>
        </p:txBody>
      </p:sp>
      <p:grpSp>
        <p:nvGrpSpPr>
          <p:cNvPr id="12" name="组合 2"/>
          <p:cNvGrpSpPr>
            <a:grpSpLocks/>
          </p:cNvGrpSpPr>
          <p:nvPr/>
        </p:nvGrpSpPr>
        <p:grpSpPr bwMode="auto">
          <a:xfrm>
            <a:off x="1891021" y="3942546"/>
            <a:ext cx="6359571" cy="1733159"/>
            <a:chOff x="1891021" y="4374346"/>
            <a:chExt cx="6359571" cy="1733159"/>
          </a:xfrm>
        </p:grpSpPr>
        <p:graphicFrame>
          <p:nvGraphicFramePr>
            <p:cNvPr id="13" name="Object 6"/>
            <p:cNvGraphicFramePr>
              <a:graphicFrameLocks noChangeAspect="1"/>
            </p:cNvGraphicFramePr>
            <p:nvPr/>
          </p:nvGraphicFramePr>
          <p:xfrm>
            <a:off x="1891021" y="5277243"/>
            <a:ext cx="5332412" cy="830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2527300" imgH="393700" progId="Equation.3">
                    <p:embed/>
                  </p:oleObj>
                </mc:Choice>
                <mc:Fallback>
                  <p:oleObj name="公式" r:id="rId3" imgW="2527300" imgH="393700" progId="Equation.3">
                    <p:embed/>
                    <p:pic>
                      <p:nvPicPr>
                        <p:cNvPr id="1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1021" y="5277243"/>
                          <a:ext cx="5332412" cy="83026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AutoShape 7"/>
            <p:cNvSpPr>
              <a:spLocks/>
            </p:cNvSpPr>
            <p:nvPr/>
          </p:nvSpPr>
          <p:spPr bwMode="auto">
            <a:xfrm>
              <a:off x="6270980" y="4374346"/>
              <a:ext cx="1979612" cy="539750"/>
            </a:xfrm>
            <a:prstGeom prst="borderCallout2">
              <a:avLst>
                <a:gd name="adj1" fmla="val 21176"/>
                <a:gd name="adj2" fmla="val -3847"/>
                <a:gd name="adj3" fmla="val 21176"/>
                <a:gd name="adj4" fmla="val -62708"/>
                <a:gd name="adj5" fmla="val 178528"/>
                <a:gd name="adj6" fmla="val -99356"/>
              </a:avLst>
            </a:prstGeom>
            <a:solidFill>
              <a:srgbClr val="FFFF99"/>
            </a:solidFill>
            <a:ln w="19050">
              <a:solidFill>
                <a:schemeClr val="accent2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3333FF"/>
                  </a:solidFill>
                </a:rPr>
                <a:t>反向变换核</a:t>
              </a: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029229" y="2746366"/>
          <a:ext cx="5194204" cy="833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31640" progId="Equation.DSMT4">
                  <p:embed/>
                </p:oleObj>
              </mc:Choice>
              <mc:Fallback>
                <p:oleObj name="Equation" r:id="rId5" imgW="2692080" imgH="4316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9229" y="2746366"/>
                        <a:ext cx="5194204" cy="8330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日期占位符 3">
            <a:extLst>
              <a:ext uri="{FF2B5EF4-FFF2-40B4-BE49-F238E27FC236}">
                <a16:creationId xmlns:a16="http://schemas.microsoft.com/office/drawing/2014/main" id="{1854878A-9640-4D50-A769-00367694B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B1065CD1-96E5-4B14-BF70-5377688BB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821612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实例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816101"/>
            <a:ext cx="3971925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86" y="1844676"/>
            <a:ext cx="3936696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>
            <a:extLst>
              <a:ext uri="{FF2B5EF4-FFF2-40B4-BE49-F238E27FC236}">
                <a16:creationId xmlns:a16="http://schemas.microsoft.com/office/drawing/2014/main" id="{1009DC7D-0424-49E0-A21E-ADB25424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E021A775-AC3C-4D33-84CF-EEEC3FBE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81406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05DE08-AD29-48E0-A42E-4EAF70899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可学习类小波变换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C2317-222C-4AF6-81B6-53DCAC6A7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b="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将传统小波提升结构中的算子替换为非线性神经网络，建立可学习类小波变换的端到端图像编码框架</a:t>
            </a:r>
            <a:endParaRPr kumimoji="1" lang="en-US" altLang="zh-CN" sz="2400" b="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A4C7F3-1830-417B-A7E7-2F502B57F2CD}"/>
              </a:ext>
            </a:extLst>
          </p:cNvPr>
          <p:cNvSpPr txBox="1"/>
          <p:nvPr/>
        </p:nvSpPr>
        <p:spPr>
          <a:xfrm>
            <a:off x="340384" y="6109495"/>
            <a:ext cx="8492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Ma, Haichuan, et al. "End-to-end optimized versatile image compression with wavelet-like transform." IEEE Transactions on Pattern Analysis and Machine Intelligence 44.3 (2020): 1247-1263.</a:t>
            </a:r>
            <a:endParaRPr lang="zh-CN" altLang="en-US" sz="12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B569DF9-C5E2-462E-8E16-DB4DD471E5DE}"/>
              </a:ext>
            </a:extLst>
          </p:cNvPr>
          <p:cNvGrpSpPr/>
          <p:nvPr/>
        </p:nvGrpSpPr>
        <p:grpSpPr>
          <a:xfrm>
            <a:off x="3866007" y="2587631"/>
            <a:ext cx="5108512" cy="3390432"/>
            <a:chOff x="358229" y="2550251"/>
            <a:chExt cx="5410495" cy="3481375"/>
          </a:xfrm>
        </p:grpSpPr>
        <p:sp>
          <p:nvSpPr>
            <p:cNvPr id="7" name="流程图: 手动操作 6">
              <a:extLst>
                <a:ext uri="{FF2B5EF4-FFF2-40B4-BE49-F238E27FC236}">
                  <a16:creationId xmlns:a16="http://schemas.microsoft.com/office/drawing/2014/main" id="{06661877-16C0-49A4-9F53-DAC39A1672D9}"/>
                </a:ext>
              </a:extLst>
            </p:cNvPr>
            <p:cNvSpPr/>
            <p:nvPr/>
          </p:nvSpPr>
          <p:spPr>
            <a:xfrm rot="16200000">
              <a:off x="1733195" y="2884565"/>
              <a:ext cx="1338244" cy="669615"/>
            </a:xfrm>
            <a:prstGeom prst="flowChartManualOperation">
              <a:avLst/>
            </a:prstGeom>
            <a:solidFill>
              <a:srgbClr val="B8CDE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4CAB75C-5A96-461F-929C-90876EF7AA68}"/>
                </a:ext>
              </a:extLst>
            </p:cNvPr>
            <p:cNvSpPr txBox="1"/>
            <p:nvPr/>
          </p:nvSpPr>
          <p:spPr>
            <a:xfrm>
              <a:off x="2032023" y="2864031"/>
              <a:ext cx="77899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正向可学习小波变换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86AF8A3-599A-4AF4-9105-A8D5ED96E525}"/>
                </a:ext>
              </a:extLst>
            </p:cNvPr>
            <p:cNvGrpSpPr/>
            <p:nvPr/>
          </p:nvGrpSpPr>
          <p:grpSpPr>
            <a:xfrm>
              <a:off x="2917495" y="2681145"/>
              <a:ext cx="605831" cy="1050969"/>
              <a:chOff x="2798232" y="2445025"/>
              <a:chExt cx="786203" cy="1391479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81D91611-8631-4E0A-8FC6-6D8B8BED58FE}"/>
                  </a:ext>
                </a:extLst>
              </p:cNvPr>
              <p:cNvSpPr/>
              <p:nvPr/>
            </p:nvSpPr>
            <p:spPr>
              <a:xfrm>
                <a:off x="2798232" y="2445025"/>
                <a:ext cx="786203" cy="1391479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立方体 53">
                <a:extLst>
                  <a:ext uri="{FF2B5EF4-FFF2-40B4-BE49-F238E27FC236}">
                    <a16:creationId xmlns:a16="http://schemas.microsoft.com/office/drawing/2014/main" id="{650E1B7D-BADB-4B75-AD65-2E06397711D8}"/>
                  </a:ext>
                </a:extLst>
              </p:cNvPr>
              <p:cNvSpPr/>
              <p:nvPr/>
            </p:nvSpPr>
            <p:spPr>
              <a:xfrm>
                <a:off x="2837805" y="2518575"/>
                <a:ext cx="284922" cy="91849"/>
              </a:xfrm>
              <a:prstGeom prst="cube">
                <a:avLst>
                  <a:gd name="adj" fmla="val 64009"/>
                </a:avLst>
              </a:prstGeom>
              <a:noFill/>
              <a:ln w="12700" cap="flat" cmpd="sng" algn="ctr">
                <a:solidFill>
                  <a:srgbClr val="8FB5E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立方体 54">
                <a:extLst>
                  <a:ext uri="{FF2B5EF4-FFF2-40B4-BE49-F238E27FC236}">
                    <a16:creationId xmlns:a16="http://schemas.microsoft.com/office/drawing/2014/main" id="{833305E0-2220-483B-A80A-CBDBF52F1EC9}"/>
                  </a:ext>
                </a:extLst>
              </p:cNvPr>
              <p:cNvSpPr/>
              <p:nvPr/>
            </p:nvSpPr>
            <p:spPr>
              <a:xfrm>
                <a:off x="2837805" y="2640257"/>
                <a:ext cx="284922" cy="91849"/>
              </a:xfrm>
              <a:prstGeom prst="cube">
                <a:avLst>
                  <a:gd name="adj" fmla="val 64009"/>
                </a:avLst>
              </a:prstGeom>
              <a:noFill/>
              <a:ln w="12700" cap="flat" cmpd="sng" algn="ctr">
                <a:solidFill>
                  <a:srgbClr val="8FB5E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立方体 55">
                <a:extLst>
                  <a:ext uri="{FF2B5EF4-FFF2-40B4-BE49-F238E27FC236}">
                    <a16:creationId xmlns:a16="http://schemas.microsoft.com/office/drawing/2014/main" id="{7D37F422-B51B-4F58-BE56-4FECE8C9DCF7}"/>
                  </a:ext>
                </a:extLst>
              </p:cNvPr>
              <p:cNvSpPr/>
              <p:nvPr/>
            </p:nvSpPr>
            <p:spPr>
              <a:xfrm>
                <a:off x="2837805" y="2761939"/>
                <a:ext cx="284922" cy="91849"/>
              </a:xfrm>
              <a:prstGeom prst="cube">
                <a:avLst>
                  <a:gd name="adj" fmla="val 64009"/>
                </a:avLst>
              </a:prstGeom>
              <a:noFill/>
              <a:ln w="12700" cap="flat" cmpd="sng" algn="ctr">
                <a:solidFill>
                  <a:srgbClr val="8FB5E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立方体 56">
                <a:extLst>
                  <a:ext uri="{FF2B5EF4-FFF2-40B4-BE49-F238E27FC236}">
                    <a16:creationId xmlns:a16="http://schemas.microsoft.com/office/drawing/2014/main" id="{50CD3F39-5C82-4259-AA85-40A014E794CF}"/>
                  </a:ext>
                </a:extLst>
              </p:cNvPr>
              <p:cNvSpPr/>
              <p:nvPr/>
            </p:nvSpPr>
            <p:spPr>
              <a:xfrm>
                <a:off x="2837805" y="2887448"/>
                <a:ext cx="284922" cy="91849"/>
              </a:xfrm>
              <a:prstGeom prst="cube">
                <a:avLst>
                  <a:gd name="adj" fmla="val 64009"/>
                </a:avLst>
              </a:prstGeom>
              <a:noFill/>
              <a:ln w="12700" cap="flat" cmpd="sng" algn="ctr">
                <a:solidFill>
                  <a:srgbClr val="8FB5E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805430A-BC65-43B3-AEEC-3E45831730CF}"/>
                  </a:ext>
                </a:extLst>
              </p:cNvPr>
              <p:cNvSpPr txBox="1"/>
              <p:nvPr/>
            </p:nvSpPr>
            <p:spPr>
              <a:xfrm>
                <a:off x="2886073" y="2839962"/>
                <a:ext cx="664633" cy="407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立方体 58">
                <a:extLst>
                  <a:ext uri="{FF2B5EF4-FFF2-40B4-BE49-F238E27FC236}">
                    <a16:creationId xmlns:a16="http://schemas.microsoft.com/office/drawing/2014/main" id="{AF027E6B-CC1E-4D2C-88A3-0BA77EF90569}"/>
                  </a:ext>
                </a:extLst>
              </p:cNvPr>
              <p:cNvSpPr/>
              <p:nvPr/>
            </p:nvSpPr>
            <p:spPr>
              <a:xfrm>
                <a:off x="2859305" y="3221956"/>
                <a:ext cx="667940" cy="167965"/>
              </a:xfrm>
              <a:prstGeom prst="cube">
                <a:avLst>
                  <a:gd name="adj" fmla="val 70435"/>
                </a:avLst>
              </a:prstGeom>
              <a:noFill/>
              <a:ln w="12700" cap="flat" cmpd="sng" algn="ctr">
                <a:solidFill>
                  <a:srgbClr val="8FB5E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立方体 59">
                <a:extLst>
                  <a:ext uri="{FF2B5EF4-FFF2-40B4-BE49-F238E27FC236}">
                    <a16:creationId xmlns:a16="http://schemas.microsoft.com/office/drawing/2014/main" id="{093A6DA8-6887-4AA6-A906-7F506543DF04}"/>
                  </a:ext>
                </a:extLst>
              </p:cNvPr>
              <p:cNvSpPr/>
              <p:nvPr/>
            </p:nvSpPr>
            <p:spPr>
              <a:xfrm>
                <a:off x="2855617" y="3412230"/>
                <a:ext cx="667940" cy="167965"/>
              </a:xfrm>
              <a:prstGeom prst="cube">
                <a:avLst>
                  <a:gd name="adj" fmla="val 70435"/>
                </a:avLst>
              </a:prstGeom>
              <a:noFill/>
              <a:ln w="12700" cap="flat" cmpd="sng" algn="ctr">
                <a:solidFill>
                  <a:srgbClr val="8FB5E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立方体 60">
                <a:extLst>
                  <a:ext uri="{FF2B5EF4-FFF2-40B4-BE49-F238E27FC236}">
                    <a16:creationId xmlns:a16="http://schemas.microsoft.com/office/drawing/2014/main" id="{B3A151B1-EA4E-44B8-8B86-960CE43ADF32}"/>
                  </a:ext>
                </a:extLst>
              </p:cNvPr>
              <p:cNvSpPr/>
              <p:nvPr/>
            </p:nvSpPr>
            <p:spPr>
              <a:xfrm>
                <a:off x="2855617" y="3602503"/>
                <a:ext cx="667940" cy="167965"/>
              </a:xfrm>
              <a:prstGeom prst="cube">
                <a:avLst>
                  <a:gd name="adj" fmla="val 70435"/>
                </a:avLst>
              </a:prstGeom>
              <a:noFill/>
              <a:ln w="12700" cap="flat" cmpd="sng" algn="ctr">
                <a:solidFill>
                  <a:srgbClr val="8FB5E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425B4EA-1195-422B-9541-073BA9FB00E5}"/>
                </a:ext>
              </a:extLst>
            </p:cNvPr>
            <p:cNvSpPr/>
            <p:nvPr/>
          </p:nvSpPr>
          <p:spPr>
            <a:xfrm>
              <a:off x="3679872" y="3023216"/>
              <a:ext cx="771166" cy="360000"/>
            </a:xfrm>
            <a:prstGeom prst="rect">
              <a:avLst/>
            </a:prstGeom>
            <a:solidFill>
              <a:srgbClr val="ACDB7A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量化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D83C15D-8684-481B-ADE6-9155AF54F935}"/>
                </a:ext>
              </a:extLst>
            </p:cNvPr>
            <p:cNvSpPr/>
            <p:nvPr/>
          </p:nvSpPr>
          <p:spPr>
            <a:xfrm>
              <a:off x="4656618" y="2911410"/>
              <a:ext cx="834758" cy="550800"/>
            </a:xfrm>
            <a:prstGeom prst="rect">
              <a:avLst/>
            </a:prstGeom>
            <a:solidFill>
              <a:srgbClr val="F8B177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算术编码器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DC8833B-1097-4909-8B56-1AC05AD0B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4423" y="3919063"/>
              <a:ext cx="114301" cy="525468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D2DE474-D14F-46AF-94FE-58D066A04D05}"/>
                </a:ext>
              </a:extLst>
            </p:cNvPr>
            <p:cNvSpPr/>
            <p:nvPr/>
          </p:nvSpPr>
          <p:spPr>
            <a:xfrm>
              <a:off x="3679871" y="5011787"/>
              <a:ext cx="786202" cy="360000"/>
            </a:xfrm>
            <a:prstGeom prst="rect">
              <a:avLst/>
            </a:prstGeom>
            <a:solidFill>
              <a:srgbClr val="ACDB7A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反量化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96C4FEC-DE98-44C8-95FC-362FFDF6EF02}"/>
                </a:ext>
              </a:extLst>
            </p:cNvPr>
            <p:cNvSpPr/>
            <p:nvPr/>
          </p:nvSpPr>
          <p:spPr>
            <a:xfrm>
              <a:off x="4656618" y="4912928"/>
              <a:ext cx="834758" cy="551546"/>
            </a:xfrm>
            <a:prstGeom prst="rect">
              <a:avLst/>
            </a:prstGeom>
            <a:solidFill>
              <a:srgbClr val="F8B177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算术解码器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6D194BB-885D-44A1-9CF8-6D3AAA2514FA}"/>
                </a:ext>
              </a:extLst>
            </p:cNvPr>
            <p:cNvSpPr/>
            <p:nvPr/>
          </p:nvSpPr>
          <p:spPr>
            <a:xfrm>
              <a:off x="3679872" y="3888496"/>
              <a:ext cx="771166" cy="487168"/>
            </a:xfrm>
            <a:prstGeom prst="rect">
              <a:avLst/>
            </a:prstGeom>
            <a:solidFill>
              <a:srgbClr val="B8CDE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上下文模型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F2D7904-CCEE-4C7C-8A6D-AFC6ED5A3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8010" y="3521214"/>
              <a:ext cx="266566" cy="27314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04A5C75-36C5-4185-A481-94D96D7A7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2809" y="4582558"/>
              <a:ext cx="266563" cy="273145"/>
            </a:xfrm>
            <a:prstGeom prst="rect">
              <a:avLst/>
            </a:prstGeom>
          </p:spPr>
        </p:pic>
        <p:cxnSp>
          <p:nvCxnSpPr>
            <p:cNvPr id="18" name="曲线连接符 29">
              <a:extLst>
                <a:ext uri="{FF2B5EF4-FFF2-40B4-BE49-F238E27FC236}">
                  <a16:creationId xmlns:a16="http://schemas.microsoft.com/office/drawing/2014/main" id="{1ACFA224-4384-4BF6-A9B1-F4363AF4C2D8}"/>
                </a:ext>
              </a:extLst>
            </p:cNvPr>
            <p:cNvCxnSpPr>
              <a:cxnSpLocks/>
              <a:stCxn id="11" idx="2"/>
              <a:endCxn id="16" idx="3"/>
            </p:cNvCxnSpPr>
            <p:nvPr/>
          </p:nvCxnSpPr>
          <p:spPr>
            <a:xfrm rot="5400000">
              <a:off x="4811498" y="3395289"/>
              <a:ext cx="195578" cy="329421"/>
            </a:xfrm>
            <a:prstGeom prst="curved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  <a:tailEnd type="none"/>
            </a:ln>
            <a:effectLst/>
          </p:spPr>
        </p:cxnSp>
        <p:cxnSp>
          <p:nvCxnSpPr>
            <p:cNvPr id="19" name="曲线连接符 30">
              <a:extLst>
                <a:ext uri="{FF2B5EF4-FFF2-40B4-BE49-F238E27FC236}">
                  <a16:creationId xmlns:a16="http://schemas.microsoft.com/office/drawing/2014/main" id="{520EB080-5575-4A65-A8D4-34C66C6DAE19}"/>
                </a:ext>
              </a:extLst>
            </p:cNvPr>
            <p:cNvCxnSpPr>
              <a:cxnSpLocks/>
              <a:stCxn id="16" idx="1"/>
              <a:endCxn id="15" idx="0"/>
            </p:cNvCxnSpPr>
            <p:nvPr/>
          </p:nvCxnSpPr>
          <p:spPr>
            <a:xfrm rot="10800000" flipV="1">
              <a:off x="4065456" y="3657788"/>
              <a:ext cx="412555" cy="230708"/>
            </a:xfrm>
            <a:prstGeom prst="curved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20" name="曲线连接符 37">
              <a:extLst>
                <a:ext uri="{FF2B5EF4-FFF2-40B4-BE49-F238E27FC236}">
                  <a16:creationId xmlns:a16="http://schemas.microsoft.com/office/drawing/2014/main" id="{B364F406-55F9-42E1-93EA-C6503F4DD2CC}"/>
                </a:ext>
              </a:extLst>
            </p:cNvPr>
            <p:cNvCxnSpPr>
              <a:cxnSpLocks/>
              <a:stCxn id="15" idx="3"/>
              <a:endCxn id="11" idx="2"/>
            </p:cNvCxnSpPr>
            <p:nvPr/>
          </p:nvCxnSpPr>
          <p:spPr>
            <a:xfrm flipV="1">
              <a:off x="4451038" y="3462210"/>
              <a:ext cx="622959" cy="669870"/>
            </a:xfrm>
            <a:prstGeom prst="curved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21" name="曲线连接符 40">
              <a:extLst>
                <a:ext uri="{FF2B5EF4-FFF2-40B4-BE49-F238E27FC236}">
                  <a16:creationId xmlns:a16="http://schemas.microsoft.com/office/drawing/2014/main" id="{2AF346B4-AE15-4E51-B833-5B125DA5FAB1}"/>
                </a:ext>
              </a:extLst>
            </p:cNvPr>
            <p:cNvCxnSpPr>
              <a:cxnSpLocks/>
              <a:stCxn id="17" idx="3"/>
              <a:endCxn id="14" idx="0"/>
            </p:cNvCxnSpPr>
            <p:nvPr/>
          </p:nvCxnSpPr>
          <p:spPr>
            <a:xfrm>
              <a:off x="4749372" y="4719131"/>
              <a:ext cx="324625" cy="193797"/>
            </a:xfrm>
            <a:prstGeom prst="curved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  <a:tailEnd type="none"/>
            </a:ln>
            <a:effectLst/>
          </p:spPr>
        </p:cxnSp>
        <p:cxnSp>
          <p:nvCxnSpPr>
            <p:cNvPr id="22" name="曲线连接符 44">
              <a:extLst>
                <a:ext uri="{FF2B5EF4-FFF2-40B4-BE49-F238E27FC236}">
                  <a16:creationId xmlns:a16="http://schemas.microsoft.com/office/drawing/2014/main" id="{D0BE355C-4E00-4AC6-86EE-D6FE5C227B67}"/>
                </a:ext>
              </a:extLst>
            </p:cNvPr>
            <p:cNvCxnSpPr>
              <a:cxnSpLocks/>
              <a:stCxn id="17" idx="1"/>
              <a:endCxn id="15" idx="2"/>
            </p:cNvCxnSpPr>
            <p:nvPr/>
          </p:nvCxnSpPr>
          <p:spPr>
            <a:xfrm rot="10800000">
              <a:off x="4065455" y="4375665"/>
              <a:ext cx="417354" cy="343467"/>
            </a:xfrm>
            <a:prstGeom prst="curved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23" name="曲线连接符 47">
              <a:extLst>
                <a:ext uri="{FF2B5EF4-FFF2-40B4-BE49-F238E27FC236}">
                  <a16:creationId xmlns:a16="http://schemas.microsoft.com/office/drawing/2014/main" id="{5CEF4DB2-DA8D-4676-BA01-CCC0B27C63A8}"/>
                </a:ext>
              </a:extLst>
            </p:cNvPr>
            <p:cNvCxnSpPr>
              <a:cxnSpLocks/>
              <a:stCxn id="15" idx="3"/>
              <a:endCxn id="14" idx="0"/>
            </p:cNvCxnSpPr>
            <p:nvPr/>
          </p:nvCxnSpPr>
          <p:spPr>
            <a:xfrm>
              <a:off x="4451038" y="4132080"/>
              <a:ext cx="622959" cy="780848"/>
            </a:xfrm>
            <a:prstGeom prst="curved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24" name="肘形连接符 51">
              <a:extLst>
                <a:ext uri="{FF2B5EF4-FFF2-40B4-BE49-F238E27FC236}">
                  <a16:creationId xmlns:a16="http://schemas.microsoft.com/office/drawing/2014/main" id="{5E32F269-BA28-426A-A30E-B9E1BE431AAA}"/>
                </a:ext>
              </a:extLst>
            </p:cNvPr>
            <p:cNvCxnSpPr>
              <a:cxnSpLocks/>
              <a:stCxn id="11" idx="3"/>
              <a:endCxn id="12" idx="0"/>
            </p:cNvCxnSpPr>
            <p:nvPr/>
          </p:nvCxnSpPr>
          <p:spPr>
            <a:xfrm>
              <a:off x="5491376" y="3186811"/>
              <a:ext cx="220198" cy="732252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肘形连接符 52">
              <a:extLst>
                <a:ext uri="{FF2B5EF4-FFF2-40B4-BE49-F238E27FC236}">
                  <a16:creationId xmlns:a16="http://schemas.microsoft.com/office/drawing/2014/main" id="{4DF602EE-2F29-48C3-8653-111E14AC5831}"/>
                </a:ext>
              </a:extLst>
            </p:cNvPr>
            <p:cNvCxnSpPr>
              <a:cxnSpLocks/>
              <a:stCxn id="12" idx="2"/>
              <a:endCxn id="14" idx="3"/>
            </p:cNvCxnSpPr>
            <p:nvPr/>
          </p:nvCxnSpPr>
          <p:spPr>
            <a:xfrm rot="5400000">
              <a:off x="5229390" y="4706517"/>
              <a:ext cx="744170" cy="220198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E8263911-5A49-49C6-BEB7-6480F1CE8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1037" y="5186527"/>
              <a:ext cx="185062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34911750-2E47-43E7-902D-6819463E13FC}"/>
                </a:ext>
              </a:extLst>
            </p:cNvPr>
            <p:cNvGrpSpPr/>
            <p:nvPr/>
          </p:nvGrpSpPr>
          <p:grpSpPr>
            <a:xfrm>
              <a:off x="2916590" y="4665251"/>
              <a:ext cx="627256" cy="1050969"/>
              <a:chOff x="2798232" y="2445025"/>
              <a:chExt cx="812790" cy="1391479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68A7F10D-676D-4D78-819E-740B90F2EAC7}"/>
                  </a:ext>
                </a:extLst>
              </p:cNvPr>
              <p:cNvSpPr/>
              <p:nvPr/>
            </p:nvSpPr>
            <p:spPr>
              <a:xfrm>
                <a:off x="2798232" y="2445025"/>
                <a:ext cx="786203" cy="1391479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立方体 44">
                <a:extLst>
                  <a:ext uri="{FF2B5EF4-FFF2-40B4-BE49-F238E27FC236}">
                    <a16:creationId xmlns:a16="http://schemas.microsoft.com/office/drawing/2014/main" id="{B6086F8D-04D4-46A9-A483-2C7DC41A9E00}"/>
                  </a:ext>
                </a:extLst>
              </p:cNvPr>
              <p:cNvSpPr/>
              <p:nvPr/>
            </p:nvSpPr>
            <p:spPr>
              <a:xfrm>
                <a:off x="2837805" y="2518575"/>
                <a:ext cx="284922" cy="91849"/>
              </a:xfrm>
              <a:prstGeom prst="cube">
                <a:avLst>
                  <a:gd name="adj" fmla="val 64009"/>
                </a:avLst>
              </a:prstGeom>
              <a:noFill/>
              <a:ln w="12700" cap="flat" cmpd="sng" algn="ctr">
                <a:solidFill>
                  <a:srgbClr val="8FB5E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立方体 45">
                <a:extLst>
                  <a:ext uri="{FF2B5EF4-FFF2-40B4-BE49-F238E27FC236}">
                    <a16:creationId xmlns:a16="http://schemas.microsoft.com/office/drawing/2014/main" id="{F642F280-1C6A-4941-92D2-01B0DD13A8D0}"/>
                  </a:ext>
                </a:extLst>
              </p:cNvPr>
              <p:cNvSpPr/>
              <p:nvPr/>
            </p:nvSpPr>
            <p:spPr>
              <a:xfrm>
                <a:off x="2837805" y="2640257"/>
                <a:ext cx="284922" cy="91849"/>
              </a:xfrm>
              <a:prstGeom prst="cube">
                <a:avLst>
                  <a:gd name="adj" fmla="val 64009"/>
                </a:avLst>
              </a:prstGeom>
              <a:noFill/>
              <a:ln w="12700" cap="flat" cmpd="sng" algn="ctr">
                <a:solidFill>
                  <a:srgbClr val="8FB5E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立方体 46">
                <a:extLst>
                  <a:ext uri="{FF2B5EF4-FFF2-40B4-BE49-F238E27FC236}">
                    <a16:creationId xmlns:a16="http://schemas.microsoft.com/office/drawing/2014/main" id="{5E56EF75-122F-45B7-AE13-BB027EED3663}"/>
                  </a:ext>
                </a:extLst>
              </p:cNvPr>
              <p:cNvSpPr/>
              <p:nvPr/>
            </p:nvSpPr>
            <p:spPr>
              <a:xfrm>
                <a:off x="2837805" y="2761939"/>
                <a:ext cx="284922" cy="91849"/>
              </a:xfrm>
              <a:prstGeom prst="cube">
                <a:avLst>
                  <a:gd name="adj" fmla="val 64009"/>
                </a:avLst>
              </a:prstGeom>
              <a:noFill/>
              <a:ln w="12700" cap="flat" cmpd="sng" algn="ctr">
                <a:solidFill>
                  <a:srgbClr val="8FB5E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立方体 47">
                <a:extLst>
                  <a:ext uri="{FF2B5EF4-FFF2-40B4-BE49-F238E27FC236}">
                    <a16:creationId xmlns:a16="http://schemas.microsoft.com/office/drawing/2014/main" id="{4A76F1C7-F81C-49FC-A9B1-03B139C80037}"/>
                  </a:ext>
                </a:extLst>
              </p:cNvPr>
              <p:cNvSpPr/>
              <p:nvPr/>
            </p:nvSpPr>
            <p:spPr>
              <a:xfrm>
                <a:off x="2837805" y="2887448"/>
                <a:ext cx="284922" cy="91849"/>
              </a:xfrm>
              <a:prstGeom prst="cube">
                <a:avLst>
                  <a:gd name="adj" fmla="val 64009"/>
                </a:avLst>
              </a:prstGeom>
              <a:noFill/>
              <a:ln w="12700" cap="flat" cmpd="sng" algn="ctr">
                <a:solidFill>
                  <a:srgbClr val="8FB5E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5914902F-4403-4EEA-8433-08FB75716337}"/>
                  </a:ext>
                </a:extLst>
              </p:cNvPr>
              <p:cNvSpPr txBox="1"/>
              <p:nvPr/>
            </p:nvSpPr>
            <p:spPr>
              <a:xfrm>
                <a:off x="2906376" y="2847928"/>
                <a:ext cx="704646" cy="407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立方体 49">
                <a:extLst>
                  <a:ext uri="{FF2B5EF4-FFF2-40B4-BE49-F238E27FC236}">
                    <a16:creationId xmlns:a16="http://schemas.microsoft.com/office/drawing/2014/main" id="{459C1829-FD92-4644-849B-532ADA39C30E}"/>
                  </a:ext>
                </a:extLst>
              </p:cNvPr>
              <p:cNvSpPr/>
              <p:nvPr/>
            </p:nvSpPr>
            <p:spPr>
              <a:xfrm>
                <a:off x="2859305" y="3221956"/>
                <a:ext cx="667940" cy="167965"/>
              </a:xfrm>
              <a:prstGeom prst="cube">
                <a:avLst>
                  <a:gd name="adj" fmla="val 70435"/>
                </a:avLst>
              </a:prstGeom>
              <a:noFill/>
              <a:ln w="12700" cap="flat" cmpd="sng" algn="ctr">
                <a:solidFill>
                  <a:srgbClr val="8FB5E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立方体 50">
                <a:extLst>
                  <a:ext uri="{FF2B5EF4-FFF2-40B4-BE49-F238E27FC236}">
                    <a16:creationId xmlns:a16="http://schemas.microsoft.com/office/drawing/2014/main" id="{2C9ED0AF-7952-4195-9CD8-683FBEC9D46E}"/>
                  </a:ext>
                </a:extLst>
              </p:cNvPr>
              <p:cNvSpPr/>
              <p:nvPr/>
            </p:nvSpPr>
            <p:spPr>
              <a:xfrm>
                <a:off x="2855617" y="3412230"/>
                <a:ext cx="667940" cy="167965"/>
              </a:xfrm>
              <a:prstGeom prst="cube">
                <a:avLst>
                  <a:gd name="adj" fmla="val 70435"/>
                </a:avLst>
              </a:prstGeom>
              <a:noFill/>
              <a:ln w="12700" cap="flat" cmpd="sng" algn="ctr">
                <a:solidFill>
                  <a:srgbClr val="8FB5E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立方体 51">
                <a:extLst>
                  <a:ext uri="{FF2B5EF4-FFF2-40B4-BE49-F238E27FC236}">
                    <a16:creationId xmlns:a16="http://schemas.microsoft.com/office/drawing/2014/main" id="{897F9319-6D7D-4626-9DA5-5D4DA766A828}"/>
                  </a:ext>
                </a:extLst>
              </p:cNvPr>
              <p:cNvSpPr/>
              <p:nvPr/>
            </p:nvSpPr>
            <p:spPr>
              <a:xfrm>
                <a:off x="2855617" y="3602503"/>
                <a:ext cx="667940" cy="167965"/>
              </a:xfrm>
              <a:prstGeom prst="cube">
                <a:avLst>
                  <a:gd name="adj" fmla="val 70435"/>
                </a:avLst>
              </a:prstGeom>
              <a:noFill/>
              <a:ln w="12700" cap="flat" cmpd="sng" algn="ctr">
                <a:solidFill>
                  <a:srgbClr val="8FB5E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C9FBBD72-DC0F-49C8-A81F-49698ADA4E7B}"/>
                </a:ext>
              </a:extLst>
            </p:cNvPr>
            <p:cNvCxnSpPr>
              <a:cxnSpLocks/>
              <a:stCxn id="13" idx="1"/>
              <a:endCxn id="44" idx="3"/>
            </p:cNvCxnSpPr>
            <p:nvPr/>
          </p:nvCxnSpPr>
          <p:spPr>
            <a:xfrm flipH="1" flipV="1">
              <a:off x="3523328" y="5190736"/>
              <a:ext cx="156543" cy="10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6186C962-7F85-44C2-8950-DD9C0987F57B}"/>
                </a:ext>
              </a:extLst>
            </p:cNvPr>
            <p:cNvCxnSpPr>
              <a:cxnSpLocks/>
              <a:stCxn id="10" idx="1"/>
              <a:endCxn id="53" idx="3"/>
            </p:cNvCxnSpPr>
            <p:nvPr/>
          </p:nvCxnSpPr>
          <p:spPr>
            <a:xfrm flipH="1">
              <a:off x="3523327" y="3203216"/>
              <a:ext cx="156545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C0C3AE47-A9B9-4DAB-A1E6-B9D7C246CA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6074" y="3189020"/>
              <a:ext cx="1800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sp>
          <p:nvSpPr>
            <p:cNvPr id="31" name="流程图: 手动操作 30">
              <a:extLst>
                <a:ext uri="{FF2B5EF4-FFF2-40B4-BE49-F238E27FC236}">
                  <a16:creationId xmlns:a16="http://schemas.microsoft.com/office/drawing/2014/main" id="{D201743C-A2DA-477F-BCA0-DC8E569C25A4}"/>
                </a:ext>
              </a:extLst>
            </p:cNvPr>
            <p:cNvSpPr/>
            <p:nvPr/>
          </p:nvSpPr>
          <p:spPr>
            <a:xfrm rot="5400000">
              <a:off x="1671547" y="4848773"/>
              <a:ext cx="1478100" cy="669615"/>
            </a:xfrm>
            <a:prstGeom prst="flowChartManualOperation">
              <a:avLst/>
            </a:prstGeom>
            <a:solidFill>
              <a:srgbClr val="B8CDE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487EE56-1555-429C-B6BB-325844B1AAD2}"/>
                </a:ext>
              </a:extLst>
            </p:cNvPr>
            <p:cNvSpPr txBox="1"/>
            <p:nvPr/>
          </p:nvSpPr>
          <p:spPr>
            <a:xfrm>
              <a:off x="2055765" y="4810620"/>
              <a:ext cx="8868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反向可学习小波变换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33F632A-F8C4-47C2-A89C-FE2E8FAB3CE6}"/>
                </a:ext>
              </a:extLst>
            </p:cNvPr>
            <p:cNvSpPr/>
            <p:nvPr/>
          </p:nvSpPr>
          <p:spPr>
            <a:xfrm>
              <a:off x="1418741" y="4681904"/>
              <a:ext cx="510586" cy="1020362"/>
            </a:xfrm>
            <a:prstGeom prst="rect">
              <a:avLst/>
            </a:prstGeom>
            <a:solidFill>
              <a:srgbClr val="B8CDE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后处理</a:t>
              </a: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36C84531-14F4-49F1-AD80-F1114C059B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4856" y="5192085"/>
              <a:ext cx="180000" cy="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0566FC1B-CB31-4479-B15B-80E78D306854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1929327" y="5192085"/>
              <a:ext cx="142346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CF6C4DDC-B32A-4B97-A319-0FCEDF18D3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405" y="3217412"/>
              <a:ext cx="171184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EF2992E-FBDB-4583-B7DA-E4FC072B1417}"/>
                </a:ext>
              </a:extLst>
            </p:cNvPr>
            <p:cNvSpPr txBox="1"/>
            <p:nvPr/>
          </p:nvSpPr>
          <p:spPr>
            <a:xfrm>
              <a:off x="4765904" y="3898799"/>
              <a:ext cx="869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熵参数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kumimoji="0" lang="el-GR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ψ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B54DAA00-2F77-4804-88BA-D60A17092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36941" y="2778853"/>
              <a:ext cx="1033174" cy="855554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7EB10C1E-8159-48B5-A42B-B917BCE73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36941" y="4765074"/>
              <a:ext cx="1033174" cy="855554"/>
            </a:xfrm>
            <a:prstGeom prst="rect">
              <a:avLst/>
            </a:prstGeom>
          </p:spPr>
        </p:pic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7F0D8623-D0A4-4841-BA20-7719D5599A7A}"/>
                </a:ext>
              </a:extLst>
            </p:cNvPr>
            <p:cNvCxnSpPr>
              <a:cxnSpLocks/>
              <a:stCxn id="33" idx="1"/>
              <a:endCxn id="39" idx="0"/>
            </p:cNvCxnSpPr>
            <p:nvPr/>
          </p:nvCxnSpPr>
          <p:spPr>
            <a:xfrm flipH="1">
              <a:off x="1281306" y="5192085"/>
              <a:ext cx="137435" cy="76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49DE39BC-43CB-4137-A63F-E1A273D68E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9263" y="3206630"/>
              <a:ext cx="786204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20712B6-0D3F-4AEB-B6B9-56AE2D8D940E}"/>
                </a:ext>
              </a:extLst>
            </p:cNvPr>
            <p:cNvSpPr/>
            <p:nvPr/>
          </p:nvSpPr>
          <p:spPr>
            <a:xfrm>
              <a:off x="358229" y="3727150"/>
              <a:ext cx="9575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输入图像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DA189D9-0DB4-4E19-879B-382BDEF977B5}"/>
                </a:ext>
              </a:extLst>
            </p:cNvPr>
            <p:cNvSpPr/>
            <p:nvPr/>
          </p:nvSpPr>
          <p:spPr>
            <a:xfrm>
              <a:off x="358229" y="5723849"/>
              <a:ext cx="9575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重建图像</a:t>
              </a:r>
            </a:p>
          </p:txBody>
        </p:sp>
      </p:grp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1A3706D3-C824-4E9E-B648-01E7C60C93A2}"/>
              </a:ext>
            </a:extLst>
          </p:cNvPr>
          <p:cNvCxnSpPr/>
          <p:nvPr/>
        </p:nvCxnSpPr>
        <p:spPr>
          <a:xfrm>
            <a:off x="3801758" y="2278579"/>
            <a:ext cx="0" cy="3716044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82CE7066-E029-4461-BF5B-12B78D590071}"/>
              </a:ext>
            </a:extLst>
          </p:cNvPr>
          <p:cNvSpPr txBox="1"/>
          <p:nvPr/>
        </p:nvSpPr>
        <p:spPr>
          <a:xfrm>
            <a:off x="5057081" y="2134076"/>
            <a:ext cx="301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类小波变换端到端编码框架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6998785-F492-4C95-9476-F9CF004CAB5C}"/>
              </a:ext>
            </a:extLst>
          </p:cNvPr>
          <p:cNvSpPr txBox="1"/>
          <p:nvPr/>
        </p:nvSpPr>
        <p:spPr>
          <a:xfrm>
            <a:off x="-44756" y="5382824"/>
            <a:ext cx="415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传统小波（上）和可学习小波（下）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4A915FC2-B8EF-4F31-B0CF-057C360C8FE4}"/>
              </a:ext>
            </a:extLst>
          </p:cNvPr>
          <p:cNvGrpSpPr/>
          <p:nvPr/>
        </p:nvGrpSpPr>
        <p:grpSpPr>
          <a:xfrm>
            <a:off x="521290" y="2365920"/>
            <a:ext cx="2886714" cy="1234666"/>
            <a:chOff x="6149576" y="2559801"/>
            <a:chExt cx="2886714" cy="1234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E8ABE355-61BD-4E3B-8B62-516D28DB04FC}"/>
                    </a:ext>
                  </a:extLst>
                </p:cNvPr>
                <p:cNvSpPr/>
                <p:nvPr/>
              </p:nvSpPr>
              <p:spPr>
                <a:xfrm>
                  <a:off x="6149576" y="3051206"/>
                  <a:ext cx="288000" cy="288000"/>
                </a:xfrm>
                <a:prstGeom prst="rect">
                  <a:avLst/>
                </a:prstGeom>
                <a:solidFill>
                  <a:srgbClr val="FFD75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oMath>
                    </m:oMathPara>
                  </a14:m>
                  <a:endPara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8" name="矩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576" y="3051206"/>
                  <a:ext cx="288000" cy="288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BA3E9383-4EEB-4DA7-9A4E-29DDD4CA7AB5}"/>
                    </a:ext>
                  </a:extLst>
                </p:cNvPr>
                <p:cNvSpPr/>
                <p:nvPr/>
              </p:nvSpPr>
              <p:spPr>
                <a:xfrm>
                  <a:off x="6664484" y="2559801"/>
                  <a:ext cx="288000" cy="288000"/>
                </a:xfrm>
                <a:prstGeom prst="rect">
                  <a:avLst/>
                </a:prstGeom>
                <a:solidFill>
                  <a:srgbClr val="FFD75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CN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en-US" altLang="zh-CN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𝒆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4484" y="2559801"/>
                  <a:ext cx="288000" cy="288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5E463448-11DC-4117-854A-2C8A3861D1C7}"/>
                    </a:ext>
                  </a:extLst>
                </p:cNvPr>
                <p:cNvSpPr/>
                <p:nvPr/>
              </p:nvSpPr>
              <p:spPr>
                <a:xfrm>
                  <a:off x="6664484" y="3504415"/>
                  <a:ext cx="288000" cy="288000"/>
                </a:xfrm>
                <a:prstGeom prst="rect">
                  <a:avLst/>
                </a:prstGeom>
                <a:solidFill>
                  <a:srgbClr val="FFD75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CN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en-US" altLang="zh-CN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𝒐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0" name="矩形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4484" y="3504415"/>
                  <a:ext cx="288000" cy="288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26BC9C65-D5F1-46F1-8B47-802A8D30627F}"/>
                    </a:ext>
                  </a:extLst>
                </p:cNvPr>
                <p:cNvSpPr/>
                <p:nvPr/>
              </p:nvSpPr>
              <p:spPr>
                <a:xfrm>
                  <a:off x="6664484" y="3051206"/>
                  <a:ext cx="288000" cy="288000"/>
                </a:xfrm>
                <a:prstGeom prst="rect">
                  <a:avLst/>
                </a:prstGeom>
                <a:solidFill>
                  <a:srgbClr val="F8B17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oMath>
                    </m:oMathPara>
                  </a14:m>
                  <a:endPara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1" name="矩形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4484" y="3051206"/>
                  <a:ext cx="288000" cy="288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A975D9E8-77F0-4242-9EAB-DCE7DD823CA5}"/>
                    </a:ext>
                  </a:extLst>
                </p:cNvPr>
                <p:cNvSpPr/>
                <p:nvPr/>
              </p:nvSpPr>
              <p:spPr>
                <a:xfrm>
                  <a:off x="8748290" y="2565059"/>
                  <a:ext cx="288000" cy="288000"/>
                </a:xfrm>
                <a:prstGeom prst="rect">
                  <a:avLst/>
                </a:prstGeom>
                <a:solidFill>
                  <a:srgbClr val="FFD75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oMath>
                    </m:oMathPara>
                  </a14:m>
                  <a:endPara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8290" y="2565059"/>
                  <a:ext cx="288000" cy="288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3D866169-B4CE-4421-84B3-F3413F7F8419}"/>
                    </a:ext>
                  </a:extLst>
                </p:cNvPr>
                <p:cNvSpPr/>
                <p:nvPr/>
              </p:nvSpPr>
              <p:spPr>
                <a:xfrm>
                  <a:off x="8748290" y="3506467"/>
                  <a:ext cx="288000" cy="288000"/>
                </a:xfrm>
                <a:prstGeom prst="rect">
                  <a:avLst/>
                </a:prstGeom>
                <a:solidFill>
                  <a:srgbClr val="FFD75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oMath>
                    </m:oMathPara>
                  </a14:m>
                  <a:endPara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8290" y="3506467"/>
                  <a:ext cx="288000" cy="288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8EF7BDF1-7A8B-4ADA-8A7E-00891DD5E071}"/>
                </a:ext>
              </a:extLst>
            </p:cNvPr>
            <p:cNvSpPr/>
            <p:nvPr/>
          </p:nvSpPr>
          <p:spPr>
            <a:xfrm>
              <a:off x="8247993" y="2630712"/>
              <a:ext cx="162000" cy="160058"/>
            </a:xfrm>
            <a:prstGeom prst="ellipse">
              <a:avLst/>
            </a:prstGeom>
            <a:solidFill>
              <a:srgbClr val="F8B177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+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64B07E3A-EAC1-49A2-949E-86BD25C3B1BB}"/>
                </a:ext>
              </a:extLst>
            </p:cNvPr>
            <p:cNvSpPr/>
            <p:nvPr/>
          </p:nvSpPr>
          <p:spPr>
            <a:xfrm>
              <a:off x="7456980" y="3568386"/>
              <a:ext cx="162000" cy="160058"/>
            </a:xfrm>
            <a:prstGeom prst="ellipse">
              <a:avLst/>
            </a:prstGeom>
            <a:solidFill>
              <a:srgbClr val="F8B177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-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圆角矩形 75">
              <a:extLst>
                <a:ext uri="{FF2B5EF4-FFF2-40B4-BE49-F238E27FC236}">
                  <a16:creationId xmlns:a16="http://schemas.microsoft.com/office/drawing/2014/main" id="{B725B001-F9B5-40BA-B842-921AB36353E8}"/>
                </a:ext>
              </a:extLst>
            </p:cNvPr>
            <p:cNvSpPr/>
            <p:nvPr/>
          </p:nvSpPr>
          <p:spPr>
            <a:xfrm>
              <a:off x="7199136" y="2999999"/>
              <a:ext cx="673142" cy="378000"/>
            </a:xfrm>
            <a:prstGeom prst="roundRect">
              <a:avLst/>
            </a:prstGeom>
            <a:solidFill>
              <a:srgbClr val="DEEBF7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预测滤波器</a:t>
              </a:r>
            </a:p>
          </p:txBody>
        </p:sp>
        <p:sp>
          <p:nvSpPr>
            <p:cNvPr id="75" name="圆角矩形 76">
              <a:extLst>
                <a:ext uri="{FF2B5EF4-FFF2-40B4-BE49-F238E27FC236}">
                  <a16:creationId xmlns:a16="http://schemas.microsoft.com/office/drawing/2014/main" id="{7BCB27F2-58C5-4B6E-BDAB-E7AA1A65ACCC}"/>
                </a:ext>
              </a:extLst>
            </p:cNvPr>
            <p:cNvSpPr/>
            <p:nvPr/>
          </p:nvSpPr>
          <p:spPr>
            <a:xfrm>
              <a:off x="7993064" y="2999999"/>
              <a:ext cx="671512" cy="378000"/>
            </a:xfrm>
            <a:prstGeom prst="roundRect">
              <a:avLst/>
            </a:prstGeom>
            <a:solidFill>
              <a:srgbClr val="DEEBF7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更新滤波器</a:t>
              </a:r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BBB5B0DE-50B4-4174-9547-EF52F60B5333}"/>
                </a:ext>
              </a:extLst>
            </p:cNvPr>
            <p:cNvCxnSpPr>
              <a:stCxn id="66" idx="3"/>
              <a:endCxn id="69" idx="1"/>
            </p:cNvCxnSpPr>
            <p:nvPr/>
          </p:nvCxnSpPr>
          <p:spPr>
            <a:xfrm>
              <a:off x="6437576" y="3195206"/>
              <a:ext cx="226908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5D8C4062-9426-47CD-98C4-BB50545CA6C2}"/>
                </a:ext>
              </a:extLst>
            </p:cNvPr>
            <p:cNvCxnSpPr>
              <a:stCxn id="69" idx="0"/>
              <a:endCxn id="67" idx="2"/>
            </p:cNvCxnSpPr>
            <p:nvPr/>
          </p:nvCxnSpPr>
          <p:spPr>
            <a:xfrm flipV="1">
              <a:off x="6808484" y="2847801"/>
              <a:ext cx="0" cy="20340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6784C715-66B8-4E44-9D2C-FB851FAB1AA6}"/>
                </a:ext>
              </a:extLst>
            </p:cNvPr>
            <p:cNvCxnSpPr>
              <a:stCxn id="69" idx="2"/>
              <a:endCxn id="68" idx="0"/>
            </p:cNvCxnSpPr>
            <p:nvPr/>
          </p:nvCxnSpPr>
          <p:spPr>
            <a:xfrm>
              <a:off x="6808484" y="3339206"/>
              <a:ext cx="0" cy="16520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B29E5B0E-0D76-4CDF-965F-7A8DBA1B39F0}"/>
                </a:ext>
              </a:extLst>
            </p:cNvPr>
            <p:cNvCxnSpPr>
              <a:stCxn id="67" idx="3"/>
              <a:endCxn id="72" idx="2"/>
            </p:cNvCxnSpPr>
            <p:nvPr/>
          </p:nvCxnSpPr>
          <p:spPr>
            <a:xfrm>
              <a:off x="6952484" y="2703801"/>
              <a:ext cx="1295509" cy="69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BA68FCAD-D7CD-41F6-845B-7D068E872A1D}"/>
                </a:ext>
              </a:extLst>
            </p:cNvPr>
            <p:cNvCxnSpPr>
              <a:stCxn id="72" idx="6"/>
              <a:endCxn id="70" idx="1"/>
            </p:cNvCxnSpPr>
            <p:nvPr/>
          </p:nvCxnSpPr>
          <p:spPr>
            <a:xfrm flipV="1">
              <a:off x="8409993" y="2709059"/>
              <a:ext cx="338297" cy="168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2FD4234B-D163-41E0-9E93-8857785FE805}"/>
                </a:ext>
              </a:extLst>
            </p:cNvPr>
            <p:cNvCxnSpPr>
              <a:stCxn id="73" idx="6"/>
              <a:endCxn id="71" idx="1"/>
            </p:cNvCxnSpPr>
            <p:nvPr/>
          </p:nvCxnSpPr>
          <p:spPr>
            <a:xfrm>
              <a:off x="7618980" y="3648415"/>
              <a:ext cx="1129310" cy="205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4E802A6E-3734-4CCB-B91F-64CD4D288FC0}"/>
                </a:ext>
              </a:extLst>
            </p:cNvPr>
            <p:cNvCxnSpPr>
              <a:stCxn id="68" idx="3"/>
              <a:endCxn id="73" idx="2"/>
            </p:cNvCxnSpPr>
            <p:nvPr/>
          </p:nvCxnSpPr>
          <p:spPr>
            <a:xfrm>
              <a:off x="6952484" y="3648415"/>
              <a:ext cx="504496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D9781A3D-615D-4118-AE32-A24B772F95CB}"/>
                </a:ext>
              </a:extLst>
            </p:cNvPr>
            <p:cNvCxnSpPr>
              <a:endCxn id="74" idx="0"/>
            </p:cNvCxnSpPr>
            <p:nvPr/>
          </p:nvCxnSpPr>
          <p:spPr>
            <a:xfrm>
              <a:off x="7534547" y="2710741"/>
              <a:ext cx="1160" cy="28925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978906F0-5C96-4B4C-BE06-ECA267E9EA25}"/>
                </a:ext>
              </a:extLst>
            </p:cNvPr>
            <p:cNvCxnSpPr>
              <a:stCxn id="74" idx="2"/>
              <a:endCxn id="73" idx="0"/>
            </p:cNvCxnSpPr>
            <p:nvPr/>
          </p:nvCxnSpPr>
          <p:spPr>
            <a:xfrm>
              <a:off x="7535707" y="3377999"/>
              <a:ext cx="0" cy="19038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B0D4EAEA-EAD2-4ECF-A4D3-97F89BEC844F}"/>
                </a:ext>
              </a:extLst>
            </p:cNvPr>
            <p:cNvCxnSpPr/>
            <p:nvPr/>
          </p:nvCxnSpPr>
          <p:spPr>
            <a:xfrm flipH="1" flipV="1">
              <a:off x="8328993" y="3377999"/>
              <a:ext cx="0" cy="270416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EB0A26C7-78C6-42A3-B99F-4A9CD46C4214}"/>
                </a:ext>
              </a:extLst>
            </p:cNvPr>
            <p:cNvCxnSpPr>
              <a:stCxn id="75" idx="0"/>
              <a:endCxn id="72" idx="4"/>
            </p:cNvCxnSpPr>
            <p:nvPr/>
          </p:nvCxnSpPr>
          <p:spPr>
            <a:xfrm flipV="1">
              <a:off x="8328820" y="2790770"/>
              <a:ext cx="173" cy="20922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42A5B6B0-1F7C-4137-8E32-DCCF26DDE571}"/>
              </a:ext>
            </a:extLst>
          </p:cNvPr>
          <p:cNvGrpSpPr/>
          <p:nvPr/>
        </p:nvGrpSpPr>
        <p:grpSpPr>
          <a:xfrm>
            <a:off x="531370" y="3965142"/>
            <a:ext cx="2886714" cy="1234666"/>
            <a:chOff x="6149576" y="2559801"/>
            <a:chExt cx="2886714" cy="1234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93E76216-3C7E-401F-843E-372B0C0782E3}"/>
                    </a:ext>
                  </a:extLst>
                </p:cNvPr>
                <p:cNvSpPr/>
                <p:nvPr/>
              </p:nvSpPr>
              <p:spPr>
                <a:xfrm>
                  <a:off x="6149576" y="3051206"/>
                  <a:ext cx="288000" cy="288000"/>
                </a:xfrm>
                <a:prstGeom prst="rect">
                  <a:avLst/>
                </a:prstGeom>
                <a:solidFill>
                  <a:srgbClr val="FFD75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oMath>
                    </m:oMathPara>
                  </a14:m>
                  <a:endPara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4" name="矩形 2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576" y="3051206"/>
                  <a:ext cx="288000" cy="288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A2287886-396A-4BD4-BCE1-22A54531D40F}"/>
                    </a:ext>
                  </a:extLst>
                </p:cNvPr>
                <p:cNvSpPr/>
                <p:nvPr/>
              </p:nvSpPr>
              <p:spPr>
                <a:xfrm>
                  <a:off x="6664484" y="2559801"/>
                  <a:ext cx="288000" cy="288000"/>
                </a:xfrm>
                <a:prstGeom prst="rect">
                  <a:avLst/>
                </a:prstGeom>
                <a:solidFill>
                  <a:srgbClr val="FFD75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CN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en-US" altLang="zh-CN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𝒆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5" name="矩形 2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4484" y="2559801"/>
                  <a:ext cx="288000" cy="288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857D9818-3AC5-4C25-AAD8-8B8CD9540396}"/>
                    </a:ext>
                  </a:extLst>
                </p:cNvPr>
                <p:cNvSpPr/>
                <p:nvPr/>
              </p:nvSpPr>
              <p:spPr>
                <a:xfrm>
                  <a:off x="6664484" y="3504415"/>
                  <a:ext cx="288000" cy="288000"/>
                </a:xfrm>
                <a:prstGeom prst="rect">
                  <a:avLst/>
                </a:prstGeom>
                <a:solidFill>
                  <a:srgbClr val="FFD75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CN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en-US" altLang="zh-CN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𝒐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6" name="矩形 2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4484" y="3504415"/>
                  <a:ext cx="288000" cy="288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130DB8D8-1C17-4791-BAF8-66D959CD7072}"/>
                    </a:ext>
                  </a:extLst>
                </p:cNvPr>
                <p:cNvSpPr/>
                <p:nvPr/>
              </p:nvSpPr>
              <p:spPr>
                <a:xfrm>
                  <a:off x="6664484" y="3051206"/>
                  <a:ext cx="288000" cy="288000"/>
                </a:xfrm>
                <a:prstGeom prst="rect">
                  <a:avLst/>
                </a:prstGeom>
                <a:solidFill>
                  <a:srgbClr val="F8B17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oMath>
                    </m:oMathPara>
                  </a14:m>
                  <a:endPara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7" name="矩形 2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4484" y="3051206"/>
                  <a:ext cx="288000" cy="288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E700F3C3-A0D1-489E-8E78-EDFE38A0F47E}"/>
                    </a:ext>
                  </a:extLst>
                </p:cNvPr>
                <p:cNvSpPr/>
                <p:nvPr/>
              </p:nvSpPr>
              <p:spPr>
                <a:xfrm>
                  <a:off x="8748290" y="2565059"/>
                  <a:ext cx="288000" cy="288000"/>
                </a:xfrm>
                <a:prstGeom prst="rect">
                  <a:avLst/>
                </a:prstGeom>
                <a:solidFill>
                  <a:srgbClr val="FFD75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oMath>
                    </m:oMathPara>
                  </a14:m>
                  <a:endPara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8" name="矩形 2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8290" y="2565059"/>
                  <a:ext cx="288000" cy="288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948DF6D8-1AF9-4CFD-B8E7-146FAB69A8D9}"/>
                    </a:ext>
                  </a:extLst>
                </p:cNvPr>
                <p:cNvSpPr/>
                <p:nvPr/>
              </p:nvSpPr>
              <p:spPr>
                <a:xfrm>
                  <a:off x="8748290" y="3506467"/>
                  <a:ext cx="288000" cy="288000"/>
                </a:xfrm>
                <a:prstGeom prst="rect">
                  <a:avLst/>
                </a:prstGeom>
                <a:solidFill>
                  <a:srgbClr val="FFD75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oMath>
                    </m:oMathPara>
                  </a14:m>
                  <a:endPara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9" name="矩形 2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8290" y="3506467"/>
                  <a:ext cx="288000" cy="288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744DBCCD-7D35-4D7C-9CB3-1FF8BACDB10C}"/>
                </a:ext>
              </a:extLst>
            </p:cNvPr>
            <p:cNvSpPr/>
            <p:nvPr/>
          </p:nvSpPr>
          <p:spPr>
            <a:xfrm>
              <a:off x="8247993" y="2630712"/>
              <a:ext cx="162000" cy="160058"/>
            </a:xfrm>
            <a:prstGeom prst="ellipse">
              <a:avLst/>
            </a:prstGeom>
            <a:solidFill>
              <a:srgbClr val="F8B177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+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5E6DC774-95DA-4DED-AF3D-C9AE611F3111}"/>
                </a:ext>
              </a:extLst>
            </p:cNvPr>
            <p:cNvSpPr/>
            <p:nvPr/>
          </p:nvSpPr>
          <p:spPr>
            <a:xfrm>
              <a:off x="7456980" y="3568386"/>
              <a:ext cx="162000" cy="160058"/>
            </a:xfrm>
            <a:prstGeom prst="ellipse">
              <a:avLst/>
            </a:prstGeom>
            <a:solidFill>
              <a:srgbClr val="F8B177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-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圆角矩形 241">
              <a:extLst>
                <a:ext uri="{FF2B5EF4-FFF2-40B4-BE49-F238E27FC236}">
                  <a16:creationId xmlns:a16="http://schemas.microsoft.com/office/drawing/2014/main" id="{EDAEC3B3-CA2A-465F-A62A-04CA4DC966F0}"/>
                </a:ext>
              </a:extLst>
            </p:cNvPr>
            <p:cNvSpPr/>
            <p:nvPr/>
          </p:nvSpPr>
          <p:spPr>
            <a:xfrm>
              <a:off x="7199136" y="2999999"/>
              <a:ext cx="673142" cy="378000"/>
            </a:xfrm>
            <a:prstGeom prst="roundRect">
              <a:avLst/>
            </a:prstGeom>
            <a:solidFill>
              <a:srgbClr val="DEEBF7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卷积神经网络</a:t>
              </a:r>
            </a:p>
          </p:txBody>
        </p:sp>
        <p:sp>
          <p:nvSpPr>
            <p:cNvPr id="97" name="圆角矩形 242">
              <a:extLst>
                <a:ext uri="{FF2B5EF4-FFF2-40B4-BE49-F238E27FC236}">
                  <a16:creationId xmlns:a16="http://schemas.microsoft.com/office/drawing/2014/main" id="{4B6DFBB3-9835-4521-9D1B-0EC44518043A}"/>
                </a:ext>
              </a:extLst>
            </p:cNvPr>
            <p:cNvSpPr/>
            <p:nvPr/>
          </p:nvSpPr>
          <p:spPr>
            <a:xfrm>
              <a:off x="7993064" y="2999999"/>
              <a:ext cx="671512" cy="378000"/>
            </a:xfrm>
            <a:prstGeom prst="roundRect">
              <a:avLst/>
            </a:prstGeom>
            <a:solidFill>
              <a:srgbClr val="DEEBF7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卷积神经网络</a:t>
              </a:r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0CA8E76C-CECA-4DA5-AAE6-C680BD442B50}"/>
                </a:ext>
              </a:extLst>
            </p:cNvPr>
            <p:cNvCxnSpPr>
              <a:stCxn id="88" idx="3"/>
              <a:endCxn id="91" idx="1"/>
            </p:cNvCxnSpPr>
            <p:nvPr/>
          </p:nvCxnSpPr>
          <p:spPr>
            <a:xfrm>
              <a:off x="6437576" y="3195206"/>
              <a:ext cx="226908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6D3214E0-E7EB-47DA-B24A-6F3A8DD99B9D}"/>
                </a:ext>
              </a:extLst>
            </p:cNvPr>
            <p:cNvCxnSpPr>
              <a:stCxn id="91" idx="0"/>
              <a:endCxn id="89" idx="2"/>
            </p:cNvCxnSpPr>
            <p:nvPr/>
          </p:nvCxnSpPr>
          <p:spPr>
            <a:xfrm flipV="1">
              <a:off x="6808484" y="2847801"/>
              <a:ext cx="0" cy="20340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A4300740-5816-4F1A-BA16-E7DB42B90B76}"/>
                </a:ext>
              </a:extLst>
            </p:cNvPr>
            <p:cNvCxnSpPr>
              <a:stCxn id="91" idx="2"/>
              <a:endCxn id="90" idx="0"/>
            </p:cNvCxnSpPr>
            <p:nvPr/>
          </p:nvCxnSpPr>
          <p:spPr>
            <a:xfrm>
              <a:off x="6808484" y="3339206"/>
              <a:ext cx="0" cy="16520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69B6CF46-2B90-49EF-97CA-DD218DAD2982}"/>
                </a:ext>
              </a:extLst>
            </p:cNvPr>
            <p:cNvCxnSpPr>
              <a:stCxn id="89" idx="3"/>
              <a:endCxn id="94" idx="2"/>
            </p:cNvCxnSpPr>
            <p:nvPr/>
          </p:nvCxnSpPr>
          <p:spPr>
            <a:xfrm>
              <a:off x="6952484" y="2703801"/>
              <a:ext cx="1295509" cy="69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0A01B0AF-01FA-4B65-B733-3A7BC55475FA}"/>
                </a:ext>
              </a:extLst>
            </p:cNvPr>
            <p:cNvCxnSpPr>
              <a:stCxn id="94" idx="6"/>
              <a:endCxn id="92" idx="1"/>
            </p:cNvCxnSpPr>
            <p:nvPr/>
          </p:nvCxnSpPr>
          <p:spPr>
            <a:xfrm flipV="1">
              <a:off x="8409993" y="2709059"/>
              <a:ext cx="338297" cy="168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813C3821-039E-402D-835E-6F65852157CB}"/>
                </a:ext>
              </a:extLst>
            </p:cNvPr>
            <p:cNvCxnSpPr>
              <a:stCxn id="95" idx="6"/>
              <a:endCxn id="93" idx="1"/>
            </p:cNvCxnSpPr>
            <p:nvPr/>
          </p:nvCxnSpPr>
          <p:spPr>
            <a:xfrm>
              <a:off x="7618980" y="3648415"/>
              <a:ext cx="1129310" cy="205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BCF29BC9-E052-4812-97D9-50F1FD67C836}"/>
                </a:ext>
              </a:extLst>
            </p:cNvPr>
            <p:cNvCxnSpPr>
              <a:stCxn id="90" idx="3"/>
              <a:endCxn id="95" idx="2"/>
            </p:cNvCxnSpPr>
            <p:nvPr/>
          </p:nvCxnSpPr>
          <p:spPr>
            <a:xfrm>
              <a:off x="6952484" y="3648415"/>
              <a:ext cx="504496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529A4FAF-70D1-408A-8532-9B6DB76BD537}"/>
                </a:ext>
              </a:extLst>
            </p:cNvPr>
            <p:cNvCxnSpPr>
              <a:endCxn id="96" idx="0"/>
            </p:cNvCxnSpPr>
            <p:nvPr/>
          </p:nvCxnSpPr>
          <p:spPr>
            <a:xfrm>
              <a:off x="7534547" y="2710741"/>
              <a:ext cx="1160" cy="28925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D7A38922-6673-4632-9C64-C25696BDCC16}"/>
                </a:ext>
              </a:extLst>
            </p:cNvPr>
            <p:cNvCxnSpPr>
              <a:stCxn id="96" idx="2"/>
              <a:endCxn id="95" idx="0"/>
            </p:cNvCxnSpPr>
            <p:nvPr/>
          </p:nvCxnSpPr>
          <p:spPr>
            <a:xfrm>
              <a:off x="7535707" y="3377999"/>
              <a:ext cx="0" cy="19038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1E7F7384-2809-4E89-9628-B931F947BF5E}"/>
                </a:ext>
              </a:extLst>
            </p:cNvPr>
            <p:cNvCxnSpPr/>
            <p:nvPr/>
          </p:nvCxnSpPr>
          <p:spPr>
            <a:xfrm flipH="1" flipV="1">
              <a:off x="8328993" y="3377999"/>
              <a:ext cx="0" cy="270416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3CCF6507-9987-4E6A-92F7-CAE0768FC52D}"/>
                </a:ext>
              </a:extLst>
            </p:cNvPr>
            <p:cNvCxnSpPr>
              <a:stCxn id="97" idx="0"/>
              <a:endCxn id="94" idx="4"/>
            </p:cNvCxnSpPr>
            <p:nvPr/>
          </p:nvCxnSpPr>
          <p:spPr>
            <a:xfrm flipV="1">
              <a:off x="8328820" y="2790770"/>
              <a:ext cx="173" cy="20922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09" name="左弧形箭头 26">
            <a:extLst>
              <a:ext uri="{FF2B5EF4-FFF2-40B4-BE49-F238E27FC236}">
                <a16:creationId xmlns:a16="http://schemas.microsoft.com/office/drawing/2014/main" id="{0F19D81A-E1C4-4B0A-B6E6-BCA842D2B9B0}"/>
              </a:ext>
            </a:extLst>
          </p:cNvPr>
          <p:cNvSpPr/>
          <p:nvPr/>
        </p:nvSpPr>
        <p:spPr>
          <a:xfrm>
            <a:off x="2100299" y="3288867"/>
            <a:ext cx="324190" cy="968339"/>
          </a:xfrm>
          <a:prstGeom prst="curvedRightArrow">
            <a:avLst>
              <a:gd name="adj1" fmla="val 25000"/>
              <a:gd name="adj2" fmla="val 78024"/>
              <a:gd name="adj3" fmla="val 37505"/>
            </a:avLst>
          </a:prstGeom>
          <a:solidFill>
            <a:srgbClr val="FF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2B34C99-B992-44CB-B03B-94367C1908C5}"/>
              </a:ext>
            </a:extLst>
          </p:cNvPr>
          <p:cNvSpPr/>
          <p:nvPr/>
        </p:nvSpPr>
        <p:spPr>
          <a:xfrm>
            <a:off x="1465018" y="4282847"/>
            <a:ext cx="1700699" cy="59733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26941F4D-8E7C-4B74-A5B5-9FF6AC7D783B}"/>
              </a:ext>
            </a:extLst>
          </p:cNvPr>
          <p:cNvSpPr/>
          <p:nvPr/>
        </p:nvSpPr>
        <p:spPr>
          <a:xfrm>
            <a:off x="1466414" y="2682139"/>
            <a:ext cx="1700699" cy="59733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" name="日期占位符 3">
            <a:extLst>
              <a:ext uri="{FF2B5EF4-FFF2-40B4-BE49-F238E27FC236}">
                <a16:creationId xmlns:a16="http://schemas.microsoft.com/office/drawing/2014/main" id="{15652ACC-6FB8-46DB-9128-89304E534B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13" name="灯片编号占位符 4">
            <a:extLst>
              <a:ext uri="{FF2B5EF4-FFF2-40B4-BE49-F238E27FC236}">
                <a16:creationId xmlns:a16="http://schemas.microsoft.com/office/drawing/2014/main" id="{2BB99C5B-5FE6-4D57-8331-F1CD1323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45921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739A8-FF8D-435D-9930-594E14BC4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形态学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EC1793-3A4B-40B4-A2D4-1D7AF3B0A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sz="2800" dirty="0"/>
              <a:t>形态学</a:t>
            </a:r>
            <a:endParaRPr lang="en-US" altLang="zh-CN" sz="2800" dirty="0"/>
          </a:p>
          <a:p>
            <a:pPr lvl="1"/>
            <a:r>
              <a:rPr lang="zh-CN" altLang="en-US" sz="2400" dirty="0"/>
              <a:t>二值形态学</a:t>
            </a:r>
            <a:endParaRPr lang="en-US" altLang="zh-CN" sz="2400" dirty="0"/>
          </a:p>
          <a:p>
            <a:pPr lvl="2"/>
            <a:r>
              <a:rPr lang="zh-CN" altLang="en-US" sz="2200" dirty="0"/>
              <a:t>基本定义</a:t>
            </a:r>
            <a:endParaRPr lang="en-US" altLang="zh-CN" sz="2200" dirty="0"/>
          </a:p>
          <a:p>
            <a:pPr lvl="2"/>
            <a:r>
              <a:rPr lang="zh-CN" altLang="en-US" sz="2200" dirty="0"/>
              <a:t>基本运算</a:t>
            </a:r>
            <a:endParaRPr lang="en-US" altLang="zh-CN" sz="2200" dirty="0"/>
          </a:p>
          <a:p>
            <a:pPr lvl="2"/>
            <a:r>
              <a:rPr lang="zh-CN" altLang="en-US" sz="2200" dirty="0"/>
              <a:t>实用算法</a:t>
            </a:r>
            <a:endParaRPr lang="en-US" altLang="zh-CN" sz="2200" dirty="0"/>
          </a:p>
          <a:p>
            <a:pPr lvl="0">
              <a:defRPr/>
            </a:pPr>
            <a:endParaRPr lang="en-US" altLang="zh-CN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863745-1E55-4A27-B465-BC999C86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CA76BB-6BD4-4D5E-A997-648135A59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34252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二值形态学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基本集合定义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集合：用大写字母表示，空集记为</a:t>
                </a:r>
                <a:r>
                  <a:rPr kumimoji="0" lang="zh-CN" altLang="en-US" dirty="0">
                    <a:ea typeface="宋体" panose="02010600030101010101" pitchFamily="2" charset="-122"/>
                    <a:sym typeface="Symbol" panose="05050102010706020507" pitchFamily="18" charset="2"/>
                  </a:rPr>
                  <a:t></a:t>
                </a:r>
                <a:r>
                  <a:rPr lang="zh-CN" altLang="en-US" dirty="0"/>
                  <a:t> </a:t>
                </a:r>
              </a:p>
              <a:p>
                <a:pPr lvl="1"/>
                <a:r>
                  <a:rPr lang="zh-CN" altLang="en-US" dirty="0"/>
                  <a:t>元素：用小写字母表示 </a:t>
                </a:r>
              </a:p>
              <a:p>
                <a:pPr lvl="1"/>
                <a:r>
                  <a:rPr lang="zh-CN" altLang="en-US" dirty="0"/>
                  <a:t>子集：</a:t>
                </a:r>
              </a:p>
              <a:p>
                <a:pPr lvl="1"/>
                <a:r>
                  <a:rPr lang="zh-CN" altLang="en-US" dirty="0"/>
                  <a:t>并集：</a:t>
                </a:r>
              </a:p>
              <a:p>
                <a:pPr lvl="1"/>
                <a:r>
                  <a:rPr lang="zh-CN" altLang="en-US" dirty="0"/>
                  <a:t>交集：</a:t>
                </a:r>
                <a:endParaRPr lang="en-US" altLang="zh-CN" dirty="0"/>
              </a:p>
              <a:p>
                <a:pPr lvl="1"/>
                <a:endParaRPr lang="zh-CN" altLang="en-US" dirty="0"/>
              </a:p>
              <a:p>
                <a:pPr lvl="1"/>
                <a:r>
                  <a:rPr lang="zh-CN" altLang="en-US" dirty="0"/>
                  <a:t>补集：</a:t>
                </a:r>
              </a:p>
              <a:p>
                <a:pPr lvl="1"/>
                <a:r>
                  <a:rPr lang="zh-CN" altLang="en-US" dirty="0"/>
                  <a:t>位移：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zh-CN" altLang="en-US" sz="1800" dirty="0"/>
              </a:p>
              <a:p>
                <a:pPr lvl="1"/>
                <a:r>
                  <a:rPr lang="zh-CN" altLang="en-US" dirty="0"/>
                  <a:t>映像：</a:t>
                </a:r>
              </a:p>
              <a:p>
                <a:pPr lvl="1"/>
                <a:r>
                  <a:rPr lang="zh-CN" altLang="en-US" dirty="0"/>
                  <a:t>差集：</a:t>
                </a: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67" t="-1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23791"/>
              </p:ext>
            </p:extLst>
          </p:nvPr>
        </p:nvGraphicFramePr>
        <p:xfrm>
          <a:off x="1900844" y="2379113"/>
          <a:ext cx="5342312" cy="1302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5" imgW="4330700" imgH="1054100" progId="MSDraw">
                  <p:embed/>
                </p:oleObj>
              </mc:Choice>
              <mc:Fallback>
                <p:oleObj name="Microsoft Drawing" r:id="rId5" imgW="4330700" imgH="1054100" progId="MSDraw">
                  <p:embed/>
                  <p:pic>
                    <p:nvPicPr>
                      <p:cNvPr id="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844" y="2379113"/>
                        <a:ext cx="5342312" cy="13027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61764" y="4948541"/>
                <a:ext cx="34933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764" y="4948541"/>
                <a:ext cx="3493392" cy="276999"/>
              </a:xfrm>
              <a:prstGeom prst="rect">
                <a:avLst/>
              </a:prstGeom>
              <a:blipFill>
                <a:blip r:embed="rId7"/>
                <a:stretch>
                  <a:fillRect l="-1047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861764" y="3827533"/>
                <a:ext cx="15404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764" y="3827533"/>
                <a:ext cx="1540486" cy="276999"/>
              </a:xfrm>
              <a:prstGeom prst="rect">
                <a:avLst/>
              </a:prstGeom>
              <a:blipFill>
                <a:blip r:embed="rId8"/>
                <a:stretch>
                  <a:fillRect l="-2767" t="-2222" r="-5138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861764" y="4559711"/>
                <a:ext cx="2294924" cy="28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764" y="4559711"/>
                <a:ext cx="2294924" cy="286745"/>
              </a:xfrm>
              <a:prstGeom prst="rect">
                <a:avLst/>
              </a:prstGeom>
              <a:blipFill>
                <a:blip r:embed="rId9"/>
                <a:stretch>
                  <a:fillRect l="-1061" t="-25532" r="-2918" b="-38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52F788D-645F-47C5-9869-39658E40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63F0D04A-1E9D-4572-B3DC-B9707113F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006026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二值形态学基本运算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集合运算</a:t>
            </a:r>
            <a:endParaRPr lang="en-US" altLang="zh-CN" dirty="0"/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为图象集合，</a:t>
            </a:r>
            <a:r>
              <a:rPr lang="en-US" altLang="zh-CN" dirty="0"/>
              <a:t>B </a:t>
            </a:r>
            <a:r>
              <a:rPr lang="zh-CN" altLang="en-US" dirty="0"/>
              <a:t>为结构元素（集合）</a:t>
            </a:r>
          </a:p>
          <a:p>
            <a:pPr lvl="1"/>
            <a:r>
              <a:rPr lang="zh-CN" altLang="en-US" dirty="0"/>
              <a:t>	数学形态学运算是用 </a:t>
            </a:r>
            <a:r>
              <a:rPr lang="en-US" altLang="zh-CN" dirty="0"/>
              <a:t>B </a:t>
            </a:r>
            <a:r>
              <a:rPr lang="zh-CN" altLang="en-US" dirty="0"/>
              <a:t>对 </a:t>
            </a:r>
            <a:r>
              <a:rPr lang="en-US" altLang="zh-CN" dirty="0"/>
              <a:t>A </a:t>
            </a:r>
            <a:r>
              <a:rPr lang="zh-CN" altLang="en-US" dirty="0"/>
              <a:t>进行操作</a:t>
            </a:r>
          </a:p>
          <a:p>
            <a:pPr lvl="1"/>
            <a:r>
              <a:rPr lang="zh-CN" altLang="en-US" dirty="0"/>
              <a:t>	</a:t>
            </a:r>
            <a:r>
              <a:rPr lang="zh-CN" altLang="en-US" b="1" dirty="0"/>
              <a:t>结构元素要指定</a:t>
            </a:r>
            <a:r>
              <a:rPr lang="en-US" altLang="zh-CN" b="1" dirty="0"/>
              <a:t>1</a:t>
            </a:r>
            <a:r>
              <a:rPr lang="zh-CN" altLang="en-US" b="1" dirty="0"/>
              <a:t>个原点（参考点）</a:t>
            </a:r>
            <a:endParaRPr lang="en-US" altLang="zh-CN" b="1" dirty="0"/>
          </a:p>
        </p:txBody>
      </p:sp>
      <p:sp>
        <p:nvSpPr>
          <p:cNvPr id="6" name="日期占位符 3">
            <a:extLst>
              <a:ext uri="{FF2B5EF4-FFF2-40B4-BE49-F238E27FC236}">
                <a16:creationId xmlns:a16="http://schemas.microsoft.com/office/drawing/2014/main" id="{F27C6541-3EBF-4E60-A1D3-BE10D5E8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E27F063D-B5F1-4307-8408-E47ACF17E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728448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膨胀和腐蚀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膨胀</a:t>
            </a:r>
            <a:endParaRPr lang="en-US" altLang="zh-CN" dirty="0"/>
          </a:p>
          <a:p>
            <a:pPr lvl="1"/>
            <a:r>
              <a:rPr lang="zh-CN" altLang="en-US" dirty="0"/>
              <a:t>膨胀的算符为</a:t>
            </a:r>
            <a:r>
              <a:rPr kumimoji="0" lang="zh-CN" altLang="en-US" dirty="0">
                <a:ea typeface="宋体" panose="02010600030101010101" pitchFamily="2" charset="-122"/>
                <a:sym typeface="Symbol" panose="05050102010706020507" pitchFamily="18" charset="2"/>
              </a:rPr>
              <a:t></a:t>
            </a:r>
            <a:endParaRPr kumimoji="0" lang="en-US" altLang="zh-CN" b="0" i="1" dirty="0">
              <a:latin typeface="Cambria Math" panose="020405030504060302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1186092" y="3825083"/>
          <a:ext cx="7065962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3" imgW="4368800" imgH="1089025" progId="MSDraw">
                  <p:embed/>
                </p:oleObj>
              </mc:Choice>
              <mc:Fallback>
                <p:oleObj name="Microsoft Drawing" r:id="rId3" imgW="4368800" imgH="1089025" progId="MSDraw">
                  <p:embed/>
                  <p:pic>
                    <p:nvPicPr>
                      <p:cNvPr id="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6092" y="3825083"/>
                        <a:ext cx="7065962" cy="176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553139" y="3264665"/>
            <a:ext cx="8547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+mn-ea"/>
              </a:rPr>
              <a:t>集合</a:t>
            </a:r>
            <a:r>
              <a:rPr lang="en-US" altLang="zh-CN" sz="2000" i="1" dirty="0">
                <a:latin typeface="+mj-lt"/>
              </a:rPr>
              <a:t>A</a:t>
            </a:r>
            <a:endParaRPr lang="zh-CN" altLang="en-US" sz="2000" dirty="0"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79253" y="3264665"/>
            <a:ext cx="1495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atin typeface="+mn-ea"/>
              </a:rPr>
              <a:t>结构元素</a:t>
            </a:r>
            <a:r>
              <a:rPr lang="en-US" altLang="zh-CN" sz="2000" i="1" dirty="0">
                <a:latin typeface="+mj-lt"/>
              </a:rPr>
              <a:t>B</a:t>
            </a:r>
            <a:r>
              <a:rPr lang="en-US" altLang="zh-CN" sz="2000" dirty="0">
                <a:latin typeface="+mn-ea"/>
              </a:rPr>
              <a:t>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63240" y="3264665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>
                <a:latin typeface="+mj-lt"/>
              </a:rPr>
              <a:t>B</a:t>
            </a:r>
            <a:r>
              <a:rPr lang="zh-CN" altLang="en-US" sz="2000" dirty="0">
                <a:latin typeface="+mn-ea"/>
              </a:rPr>
              <a:t>的映象</a:t>
            </a:r>
          </a:p>
        </p:txBody>
      </p:sp>
      <p:sp>
        <p:nvSpPr>
          <p:cNvPr id="10" name="矩形 9"/>
          <p:cNvSpPr/>
          <p:nvPr/>
        </p:nvSpPr>
        <p:spPr>
          <a:xfrm>
            <a:off x="6855325" y="3264665"/>
            <a:ext cx="13967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+mn-ea"/>
              </a:rPr>
              <a:t>集合</a:t>
            </a:r>
            <a:r>
              <a:rPr lang="en-US" altLang="zh-CN" sz="2000" i="1" dirty="0">
                <a:latin typeface="+mj-lt"/>
              </a:rPr>
              <a:t>A </a:t>
            </a:r>
            <a:r>
              <a:rPr lang="en-US" altLang="zh-CN" sz="2000" dirty="0">
                <a:latin typeface="+mj-lt"/>
                <a:sym typeface="Symbol" panose="05050102010706020507" pitchFamily="18" charset="2"/>
              </a:rPr>
              <a:t></a:t>
            </a:r>
            <a:r>
              <a:rPr lang="en-US" altLang="zh-CN" sz="2000" i="1" dirty="0">
                <a:latin typeface="+mj-lt"/>
              </a:rPr>
              <a:t> B</a:t>
            </a:r>
            <a:r>
              <a:rPr lang="en-US" altLang="zh-CN" sz="2000" dirty="0">
                <a:latin typeface="+mj-lt"/>
              </a:rPr>
              <a:t> </a:t>
            </a:r>
            <a:endParaRPr lang="zh-CN" altLang="en-US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539451" y="2354280"/>
                <a:ext cx="3891001" cy="550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≠∅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451" y="2354280"/>
                <a:ext cx="3891001" cy="5500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9D138655-E882-47ED-8FA7-091FF9E0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6D797DE9-BB69-44B6-BA95-95CAB85F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480280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膨胀和腐蚀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腐蚀</a:t>
                </a:r>
                <a:endParaRPr lang="en-US" altLang="zh-CN" dirty="0"/>
              </a:p>
              <a:p>
                <a:pPr lvl="1"/>
                <a:r>
                  <a:rPr kumimoji="0" lang="zh-CN" altLang="en-US" dirty="0">
                    <a:latin typeface="+mn-ea"/>
                  </a:rPr>
                  <a:t>腐蚀的算符为</a:t>
                </a:r>
                <a:r>
                  <a:rPr kumimoji="0" lang="en-US" altLang="zh-CN" dirty="0">
                    <a:sym typeface="Webdings" panose="05030102010509060703" pitchFamily="18" charset="2"/>
                  </a:rPr>
                  <a:t></a:t>
                </a:r>
              </a:p>
              <a:p>
                <a:pPr lvl="1"/>
                <a:endParaRPr kumimoji="0" lang="en-US" altLang="zh-CN" b="0" i="1" dirty="0">
                  <a:latin typeface="Cambria Math" panose="02040503050406030204" pitchFamily="18" charset="0"/>
                  <a:sym typeface="Webdings" panose="05030102010509060703" pitchFamily="18" charset="2"/>
                </a:endParaRPr>
              </a:p>
              <a:p>
                <a:pPr marL="4714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smtClean="0">
                          <a:latin typeface="Cambria Math" panose="02040503050406030204" pitchFamily="18" charset="0"/>
                          <a:sym typeface="Webdings" panose="05030102010509060703" pitchFamily="18" charset="2"/>
                        </a:rPr>
                        <m:t>𝐴</m:t>
                      </m:r>
                      <m:r>
                        <a:rPr kumimoji="0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ebdings" panose="05030102010509060703" pitchFamily="18" charset="2"/>
                        </a:rPr>
                        <m:t>⊖</m:t>
                      </m:r>
                      <m:r>
                        <a:rPr kumimoji="0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ebdings" panose="05030102010509060703" pitchFamily="18" charset="2"/>
                        </a:rPr>
                        <m:t>𝐵</m:t>
                      </m:r>
                      <m:r>
                        <a:rPr kumimoji="0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ebdings" panose="05030102010509060703" pitchFamily="18" charset="2"/>
                        </a:rPr>
                        <m:t>={</m:t>
                      </m:r>
                      <m:r>
                        <a:rPr kumimoji="0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ebdings" panose="05030102010509060703" pitchFamily="18" charset="2"/>
                        </a:rPr>
                        <m:t>𝑥</m:t>
                      </m:r>
                      <m:r>
                        <a:rPr kumimoji="0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ebdings" panose="05030102010509060703" pitchFamily="18" charset="2"/>
                        </a:rPr>
                        <m:t>|</m:t>
                      </m:r>
                      <m:sSub>
                        <m:sSubPr>
                          <m:ctrlPr>
                            <a:rPr kumimoji="0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ebdings" panose="05030102010509060703" pitchFamily="18" charset="2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ebdings" panose="05030102010509060703" pitchFamily="18" charset="2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ebdings" panose="05030102010509060703" pitchFamily="18" charset="2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kumimoji="0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ebdings" panose="05030102010509060703" pitchFamily="18" charset="2"/>
                            </a:rPr>
                            <m:t>𝑥</m:t>
                          </m:r>
                        </m:sub>
                      </m:sSub>
                      <m:r>
                        <a:rPr kumimoji="0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ebdings" panose="05030102010509060703" pitchFamily="18" charset="2"/>
                        </a:rPr>
                        <m:t>⊆</m:t>
                      </m:r>
                      <m:r>
                        <a:rPr kumimoji="0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ebdings" panose="05030102010509060703" pitchFamily="18" charset="2"/>
                        </a:rPr>
                        <m:t>𝐴</m:t>
                      </m:r>
                      <m:r>
                        <a:rPr kumimoji="0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ebdings" panose="05030102010509060703" pitchFamily="18" charset="2"/>
                        </a:rPr>
                        <m:t>}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67" t="-1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2168527" y="3123377"/>
            <a:ext cx="8547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+mn-ea"/>
              </a:rPr>
              <a:t>集合</a:t>
            </a:r>
            <a:r>
              <a:rPr lang="en-US" altLang="zh-CN" sz="2000" i="1" dirty="0">
                <a:latin typeface="+mj-lt"/>
              </a:rPr>
              <a:t>A</a:t>
            </a:r>
            <a:endParaRPr lang="zh-CN" altLang="en-US" sz="2000" dirty="0"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77076" y="3123377"/>
            <a:ext cx="1495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+mn-ea"/>
              </a:rPr>
              <a:t>结构元素</a:t>
            </a:r>
            <a:r>
              <a:rPr lang="en-US" altLang="zh-CN" sz="2000" i="1" dirty="0">
                <a:latin typeface="+mj-lt"/>
              </a:rPr>
              <a:t>B</a:t>
            </a:r>
            <a:r>
              <a:rPr lang="en-US" altLang="zh-CN" sz="2000" dirty="0">
                <a:latin typeface="+mn-ea"/>
              </a:rPr>
              <a:t>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71528" y="3123377"/>
            <a:ext cx="14560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+mn-ea"/>
              </a:rPr>
              <a:t>集合</a:t>
            </a:r>
            <a:r>
              <a:rPr lang="en-US" altLang="zh-CN" sz="2000" i="1" dirty="0">
                <a:latin typeface="+mj-lt"/>
              </a:rPr>
              <a:t>A </a:t>
            </a:r>
            <a:r>
              <a:rPr lang="en-US" altLang="zh-CN" sz="2000" dirty="0">
                <a:sym typeface="Webdings" panose="05030102010509060703" pitchFamily="18" charset="2"/>
              </a:rPr>
              <a:t></a:t>
            </a:r>
            <a:r>
              <a:rPr lang="en-US" altLang="zh-CN" sz="2000" i="1" dirty="0">
                <a:latin typeface="+mj-lt"/>
              </a:rPr>
              <a:t> B</a:t>
            </a:r>
            <a:r>
              <a:rPr lang="en-US" altLang="zh-CN" sz="2000" dirty="0">
                <a:latin typeface="+mj-lt"/>
              </a:rPr>
              <a:t> </a:t>
            </a:r>
            <a:endParaRPr lang="zh-CN" altLang="en-US" sz="2000" dirty="0">
              <a:latin typeface="+mj-lt"/>
            </a:endParaRPr>
          </a:p>
        </p:txBody>
      </p:sp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1758949" y="3784996"/>
          <a:ext cx="5616575" cy="196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5" imgW="3225800" imgH="1127125" progId="MSDraw">
                  <p:embed/>
                </p:oleObj>
              </mc:Choice>
              <mc:Fallback>
                <p:oleObj name="Microsoft Drawing" r:id="rId5" imgW="3225800" imgH="1127125" progId="MSDraw">
                  <p:embed/>
                  <p:pic>
                    <p:nvPicPr>
                      <p:cNvPr id="1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949" y="3784996"/>
                        <a:ext cx="5616575" cy="196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日期占位符 3">
            <a:extLst>
              <a:ext uri="{FF2B5EF4-FFF2-40B4-BE49-F238E27FC236}">
                <a16:creationId xmlns:a16="http://schemas.microsoft.com/office/drawing/2014/main" id="{EAE5170C-C510-41BF-A887-BDC9554259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6A534AF9-66F6-42C8-A20B-A33ABFE0D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833090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膨胀和腐蚀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原点不包含在结构元素中时的膨胀和腐蚀</a:t>
            </a:r>
            <a:endParaRPr lang="en-US" altLang="zh-CN" dirty="0"/>
          </a:p>
          <a:p>
            <a:pPr lvl="1"/>
            <a:r>
              <a:rPr lang="zh-CN" altLang="en-US" dirty="0"/>
              <a:t>原点包含在结构元素中</a:t>
            </a:r>
            <a:endParaRPr lang="en-US" altLang="zh-CN" dirty="0"/>
          </a:p>
          <a:p>
            <a:pPr lvl="2"/>
            <a:r>
              <a:rPr lang="zh-CN" altLang="en-US" dirty="0"/>
              <a:t>膨胀运算：</a:t>
            </a:r>
            <a:r>
              <a:rPr kumimoji="0" lang="en-US" altLang="zh-CN" i="1" dirty="0">
                <a:latin typeface="+mj-lt"/>
                <a:ea typeface="宋体" panose="02010600030101010101" pitchFamily="2" charset="-122"/>
              </a:rPr>
              <a:t>A </a:t>
            </a:r>
            <a:r>
              <a:rPr kumimoji="0" lang="en-US" altLang="zh-CN" dirty="0">
                <a:latin typeface="+mj-lt"/>
                <a:ea typeface="宋体" panose="02010600030101010101" pitchFamily="2" charset="-122"/>
                <a:sym typeface="Symbol" panose="05050102010706020507" pitchFamily="18" charset="2"/>
              </a:rPr>
              <a:t></a:t>
            </a:r>
            <a:r>
              <a:rPr kumimoji="0" lang="en-US" altLang="zh-CN" i="1" dirty="0">
                <a:latin typeface="+mj-lt"/>
                <a:ea typeface="宋体" panose="02010600030101010101" pitchFamily="2" charset="-122"/>
              </a:rPr>
              <a:t> A </a:t>
            </a:r>
            <a:r>
              <a:rPr kumimoji="0" lang="en-US" altLang="zh-CN" dirty="0">
                <a:latin typeface="+mj-lt"/>
                <a:ea typeface="宋体" panose="02010600030101010101" pitchFamily="2" charset="-122"/>
                <a:sym typeface="Symbol" panose="05050102010706020507" pitchFamily="18" charset="2"/>
              </a:rPr>
              <a:t></a:t>
            </a:r>
            <a:r>
              <a:rPr kumimoji="0" lang="en-US" altLang="zh-CN" i="1" dirty="0">
                <a:latin typeface="+mj-lt"/>
                <a:ea typeface="宋体" panose="02010600030101010101" pitchFamily="2" charset="-122"/>
              </a:rPr>
              <a:t> B</a:t>
            </a:r>
            <a:endParaRPr lang="en-US" altLang="zh-CN" dirty="0">
              <a:latin typeface="+mj-lt"/>
            </a:endParaRPr>
          </a:p>
          <a:p>
            <a:pPr lvl="2"/>
            <a:r>
              <a:rPr lang="zh-CN" altLang="en-US" dirty="0"/>
              <a:t>腐蚀运算：</a:t>
            </a:r>
            <a:r>
              <a:rPr kumimoji="0" lang="en-US" altLang="zh-CN" i="1" dirty="0">
                <a:latin typeface="+mj-lt"/>
                <a:ea typeface="宋体" panose="02010600030101010101" pitchFamily="2" charset="-122"/>
              </a:rPr>
              <a:t>A</a:t>
            </a:r>
            <a:r>
              <a:rPr kumimoji="0" lang="en-US" altLang="zh-CN" dirty="0">
                <a:latin typeface="+mj-lt"/>
                <a:ea typeface="宋体" panose="02010600030101010101" pitchFamily="2" charset="-122"/>
                <a:sym typeface="Webdings" panose="05030102010509060703" pitchFamily="18" charset="2"/>
              </a:rPr>
              <a:t></a:t>
            </a:r>
            <a:r>
              <a:rPr kumimoji="0" lang="en-US" altLang="zh-CN" dirty="0">
                <a:latin typeface="+mj-lt"/>
                <a:ea typeface="宋体" panose="02010600030101010101" pitchFamily="2" charset="-122"/>
              </a:rPr>
              <a:t> </a:t>
            </a:r>
            <a:r>
              <a:rPr kumimoji="0" lang="en-US" altLang="zh-CN" i="1" dirty="0">
                <a:latin typeface="+mj-lt"/>
                <a:ea typeface="宋体" panose="02010600030101010101" pitchFamily="2" charset="-122"/>
              </a:rPr>
              <a:t>B </a:t>
            </a:r>
            <a:r>
              <a:rPr kumimoji="0" lang="en-US" altLang="zh-CN" dirty="0">
                <a:latin typeface="+mj-lt"/>
                <a:ea typeface="宋体" panose="02010600030101010101" pitchFamily="2" charset="-122"/>
                <a:sym typeface="Symbol" panose="05050102010706020507" pitchFamily="18" charset="2"/>
              </a:rPr>
              <a:t></a:t>
            </a:r>
            <a:r>
              <a:rPr kumimoji="0" lang="en-US" altLang="zh-CN" i="1" dirty="0">
                <a:latin typeface="+mj-lt"/>
                <a:ea typeface="宋体" panose="02010600030101010101" pitchFamily="2" charset="-122"/>
              </a:rPr>
              <a:t> A</a:t>
            </a:r>
          </a:p>
          <a:p>
            <a:pPr lvl="1"/>
            <a:r>
              <a:rPr lang="zh-CN" altLang="en-US" dirty="0">
                <a:latin typeface="+mj-lt"/>
              </a:rPr>
              <a:t>原点不包含在结构元素中</a:t>
            </a:r>
            <a:endParaRPr lang="en-US" altLang="zh-CN" dirty="0">
              <a:latin typeface="+mj-lt"/>
            </a:endParaRPr>
          </a:p>
          <a:p>
            <a:pPr lvl="2"/>
            <a:r>
              <a:rPr kumimoji="0" lang="zh-CN" altLang="en-US" dirty="0">
                <a:latin typeface="+mn-ea"/>
              </a:rPr>
              <a:t>膨胀运算：</a:t>
            </a:r>
            <a:r>
              <a:rPr kumimoji="0" lang="en-US" altLang="zh-CN" i="1" dirty="0">
                <a:latin typeface="+mj-lt"/>
              </a:rPr>
              <a:t>A </a:t>
            </a:r>
            <a:r>
              <a:rPr kumimoji="0" lang="en-US" altLang="zh-CN" dirty="0">
                <a:latin typeface="+mj-lt"/>
                <a:sym typeface="Symbol" panose="05050102010706020507" pitchFamily="18" charset="2"/>
              </a:rPr>
              <a:t></a:t>
            </a:r>
            <a:r>
              <a:rPr kumimoji="0" lang="en-US" altLang="zh-CN" i="1" dirty="0">
                <a:latin typeface="+mj-lt"/>
              </a:rPr>
              <a:t> A </a:t>
            </a:r>
            <a:r>
              <a:rPr kumimoji="0" lang="en-US" altLang="zh-CN" dirty="0">
                <a:latin typeface="+mj-lt"/>
                <a:sym typeface="Symbol" panose="05050102010706020507" pitchFamily="18" charset="2"/>
              </a:rPr>
              <a:t></a:t>
            </a:r>
            <a:r>
              <a:rPr kumimoji="0" lang="en-US" altLang="zh-CN" i="1" dirty="0">
                <a:latin typeface="+mj-lt"/>
              </a:rPr>
              <a:t> B</a:t>
            </a:r>
          </a:p>
          <a:p>
            <a:pPr lvl="2"/>
            <a:r>
              <a:rPr kumimoji="0" lang="zh-CN" altLang="en-US" dirty="0">
                <a:latin typeface="+mn-ea"/>
              </a:rPr>
              <a:t>腐蚀运算：</a:t>
            </a:r>
            <a:r>
              <a:rPr kumimoji="0" lang="en-US" altLang="zh-CN" i="1" dirty="0">
                <a:latin typeface="+mj-lt"/>
              </a:rPr>
              <a:t>A </a:t>
            </a:r>
            <a:r>
              <a:rPr kumimoji="0" lang="en-US" altLang="zh-CN" dirty="0">
                <a:latin typeface="+mj-lt"/>
                <a:sym typeface="Webdings" panose="05030102010509060703" pitchFamily="18" charset="2"/>
              </a:rPr>
              <a:t></a:t>
            </a:r>
            <a:r>
              <a:rPr kumimoji="0" lang="en-US" altLang="zh-CN" dirty="0">
                <a:latin typeface="+mj-lt"/>
              </a:rPr>
              <a:t> </a:t>
            </a:r>
            <a:r>
              <a:rPr kumimoji="0" lang="en-US" altLang="zh-CN" i="1" dirty="0">
                <a:latin typeface="+mj-lt"/>
              </a:rPr>
              <a:t>B </a:t>
            </a:r>
            <a:r>
              <a:rPr kumimoji="0" lang="en-US" altLang="zh-CN" dirty="0">
                <a:latin typeface="+mj-lt"/>
                <a:sym typeface="Symbol" panose="05050102010706020507" pitchFamily="18" charset="2"/>
              </a:rPr>
              <a:t></a:t>
            </a:r>
            <a:r>
              <a:rPr kumimoji="0" lang="en-US" altLang="zh-CN" i="1" dirty="0">
                <a:latin typeface="+mj-lt"/>
              </a:rPr>
              <a:t> A</a:t>
            </a:r>
            <a:r>
              <a:rPr kumimoji="0" lang="zh-CN" altLang="en-US" dirty="0">
                <a:latin typeface="+mj-lt"/>
              </a:rPr>
              <a:t>，或 </a:t>
            </a:r>
            <a:r>
              <a:rPr kumimoji="0" lang="en-US" altLang="zh-CN" i="1" dirty="0">
                <a:latin typeface="+mj-lt"/>
              </a:rPr>
              <a:t>A </a:t>
            </a:r>
            <a:r>
              <a:rPr kumimoji="0" lang="en-US" altLang="zh-CN" dirty="0">
                <a:latin typeface="+mj-lt"/>
                <a:sym typeface="Webdings" panose="05030102010509060703" pitchFamily="18" charset="2"/>
              </a:rPr>
              <a:t></a:t>
            </a:r>
            <a:r>
              <a:rPr kumimoji="0" lang="en-US" altLang="zh-CN" dirty="0">
                <a:latin typeface="+mj-lt"/>
              </a:rPr>
              <a:t> </a:t>
            </a:r>
            <a:r>
              <a:rPr kumimoji="0" lang="en-US" altLang="zh-CN" i="1" dirty="0">
                <a:latin typeface="+mj-lt"/>
              </a:rPr>
              <a:t>B </a:t>
            </a:r>
            <a:r>
              <a:rPr kumimoji="0" lang="en-US" altLang="zh-CN" dirty="0">
                <a:latin typeface="+mj-lt"/>
                <a:sym typeface="Symbol" panose="05050102010706020507" pitchFamily="18" charset="2"/>
              </a:rPr>
              <a:t></a:t>
            </a:r>
            <a:r>
              <a:rPr kumimoji="0" lang="en-US" altLang="zh-CN" i="1" dirty="0">
                <a:latin typeface="+mj-lt"/>
              </a:rPr>
              <a:t> A</a:t>
            </a:r>
            <a:endParaRPr lang="en-US" altLang="zh-CN" dirty="0">
              <a:latin typeface="+mj-lt"/>
            </a:endParaRPr>
          </a:p>
        </p:txBody>
      </p:sp>
      <p:sp>
        <p:nvSpPr>
          <p:cNvPr id="6" name="日期占位符 3">
            <a:extLst>
              <a:ext uri="{FF2B5EF4-FFF2-40B4-BE49-F238E27FC236}">
                <a16:creationId xmlns:a16="http://schemas.microsoft.com/office/drawing/2014/main" id="{9CBDF318-9561-4C42-958A-59B2DC4E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E9D88835-17F1-4B24-A2D9-3E7D7FAC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175786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膨胀和腐蚀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原点不包含在结构元素中时的膨胀运算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1651041" y="1851803"/>
            <a:ext cx="1342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30000"/>
              </a:spcBef>
            </a:pPr>
            <a:r>
              <a:rPr lang="en-US" altLang="zh-CN" sz="2000" i="1" dirty="0">
                <a:ea typeface="宋体" panose="02010600030101010101" pitchFamily="2" charset="-122"/>
              </a:rPr>
              <a:t>A 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</a:t>
            </a:r>
            <a:r>
              <a:rPr lang="en-US" altLang="zh-CN" sz="2000" i="1" dirty="0">
                <a:ea typeface="宋体" panose="02010600030101010101" pitchFamily="2" charset="-122"/>
              </a:rPr>
              <a:t> A 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</a:t>
            </a:r>
            <a:r>
              <a:rPr lang="en-US" altLang="zh-CN" sz="2000" i="1" dirty="0">
                <a:ea typeface="宋体" panose="02010600030101010101" pitchFamily="2" charset="-122"/>
              </a:rPr>
              <a:t> B</a:t>
            </a:r>
            <a:r>
              <a:rPr lang="en-US" altLang="zh-CN" sz="2000" dirty="0"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1311275" y="2557463"/>
          <a:ext cx="6527800" cy="152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3" imgW="4368800" imgH="1127125" progId="MSDraw">
                  <p:embed/>
                </p:oleObj>
              </mc:Choice>
              <mc:Fallback>
                <p:oleObj name="Microsoft Drawing" r:id="rId3" imgW="4368800" imgH="1127125" progId="MSDraw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9583"/>
                      <a:stretch>
                        <a:fillRect/>
                      </a:stretch>
                    </p:blipFill>
                    <p:spPr bwMode="auto">
                      <a:xfrm>
                        <a:off x="1311275" y="2557463"/>
                        <a:ext cx="6527800" cy="152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2993652" y="4229914"/>
            <a:ext cx="31630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90000"/>
              </a:spcBef>
            </a:pPr>
            <a:r>
              <a:rPr lang="en-US" altLang="zh-CN" sz="2000" i="1" dirty="0">
                <a:latin typeface="+mj-lt"/>
              </a:rPr>
              <a:t>A</a:t>
            </a:r>
            <a:r>
              <a:rPr lang="zh-CN" altLang="en-US" sz="2000" dirty="0">
                <a:latin typeface="+mn-ea"/>
              </a:rPr>
              <a:t>在膨胀中自身完全消失了</a:t>
            </a:r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1311275" y="4778377"/>
          <a:ext cx="6542088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5" imgW="4368800" imgH="1127125" progId="MSDraw">
                  <p:embed/>
                </p:oleObj>
              </mc:Choice>
              <mc:Fallback>
                <p:oleObj name="Microsoft Drawing" r:id="rId5" imgW="4368800" imgH="1127125" progId="MSDraw">
                  <p:embed/>
                  <p:pic>
                    <p:nvPicPr>
                      <p:cNvPr id="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9583"/>
                      <a:stretch>
                        <a:fillRect/>
                      </a:stretch>
                    </p:blipFill>
                    <p:spPr bwMode="auto">
                      <a:xfrm>
                        <a:off x="1311275" y="4778377"/>
                        <a:ext cx="6542088" cy="153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275888" y="1827260"/>
                <a:ext cx="3891001" cy="550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≠∅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888" y="1827260"/>
                <a:ext cx="3891001" cy="5500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日期占位符 3">
            <a:extLst>
              <a:ext uri="{FF2B5EF4-FFF2-40B4-BE49-F238E27FC236}">
                <a16:creationId xmlns:a16="http://schemas.microsoft.com/office/drawing/2014/main" id="{73602C67-7079-47A8-A2EE-54C4EFD9B9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5F60F4CE-5C79-4D27-A6F1-4D6046F9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75402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膨胀和腐蚀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原点不包含在结构元素中时的腐蚀运算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1915751" y="1904777"/>
            <a:ext cx="14065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30000"/>
              </a:spcBef>
            </a:pPr>
            <a:r>
              <a:rPr lang="en-US" altLang="zh-CN" sz="2000" i="1" dirty="0">
                <a:ea typeface="宋体" panose="02010600030101010101" pitchFamily="2" charset="-122"/>
              </a:rPr>
              <a:t>A </a:t>
            </a:r>
            <a:r>
              <a:rPr lang="en-US" altLang="zh-CN" sz="2000" dirty="0">
                <a:ea typeface="宋体" panose="02010600030101010101" pitchFamily="2" charset="-122"/>
                <a:sym typeface="Webdings" panose="05030102010509060703" pitchFamily="18" charset="2"/>
              </a:rPr>
              <a:t></a:t>
            </a:r>
            <a:r>
              <a:rPr lang="en-US" altLang="zh-CN" sz="2000" dirty="0">
                <a:ea typeface="宋体" panose="02010600030101010101" pitchFamily="2" charset="-122"/>
              </a:rPr>
              <a:t> </a:t>
            </a:r>
            <a:r>
              <a:rPr lang="en-US" altLang="zh-CN" sz="2000" i="1" dirty="0">
                <a:ea typeface="宋体" panose="02010600030101010101" pitchFamily="2" charset="-122"/>
              </a:rPr>
              <a:t>B 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</a:t>
            </a:r>
            <a:r>
              <a:rPr lang="en-US" altLang="zh-CN" sz="2000" i="1" dirty="0">
                <a:ea typeface="宋体" panose="02010600030101010101" pitchFamily="2" charset="-122"/>
              </a:rPr>
              <a:t> A</a:t>
            </a:r>
            <a:r>
              <a:rPr lang="en-US" altLang="zh-CN" sz="2000" dirty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" name="矩形 2"/>
          <p:cNvSpPr/>
          <p:nvPr/>
        </p:nvSpPr>
        <p:spPr>
          <a:xfrm>
            <a:off x="1947811" y="4132983"/>
            <a:ext cx="1342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90000"/>
              </a:spcBef>
            </a:pPr>
            <a:r>
              <a:rPr lang="en-US" altLang="zh-CN" sz="2000" i="1" dirty="0">
                <a:ea typeface="宋体" panose="02010600030101010101" pitchFamily="2" charset="-122"/>
              </a:rPr>
              <a:t>A </a:t>
            </a:r>
            <a:r>
              <a:rPr lang="en-US" altLang="zh-CN" sz="2000" dirty="0">
                <a:ea typeface="宋体" panose="02010600030101010101" pitchFamily="2" charset="-122"/>
                <a:sym typeface="Webdings" panose="05030102010509060703" pitchFamily="18" charset="2"/>
              </a:rPr>
              <a:t></a:t>
            </a:r>
            <a:r>
              <a:rPr lang="en-US" altLang="zh-CN" sz="2000" dirty="0">
                <a:ea typeface="宋体" panose="02010600030101010101" pitchFamily="2" charset="-122"/>
              </a:rPr>
              <a:t> </a:t>
            </a:r>
            <a:r>
              <a:rPr lang="en-US" altLang="zh-CN" sz="2000" i="1" dirty="0">
                <a:ea typeface="宋体" panose="02010600030101010101" pitchFamily="2" charset="-122"/>
              </a:rPr>
              <a:t>B 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</a:t>
            </a:r>
            <a:r>
              <a:rPr lang="en-US" altLang="zh-CN" sz="2000" i="1" dirty="0">
                <a:ea typeface="宋体" panose="02010600030101010101" pitchFamily="2" charset="-122"/>
              </a:rPr>
              <a:t> A</a:t>
            </a:r>
            <a:endParaRPr lang="zh-CN" altLang="en-US" sz="2000" dirty="0">
              <a:latin typeface="+mn-ea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2084388" y="2485244"/>
          <a:ext cx="4837112" cy="152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3" imgW="3225800" imgH="1127125" progId="MSDraw">
                  <p:embed/>
                </p:oleObj>
              </mc:Choice>
              <mc:Fallback>
                <p:oleObj name="Microsoft Drawing" r:id="rId3" imgW="3225800" imgH="1127125" progId="MSDraw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9583"/>
                      <a:stretch>
                        <a:fillRect/>
                      </a:stretch>
                    </p:blipFill>
                    <p:spPr bwMode="auto">
                      <a:xfrm>
                        <a:off x="2084388" y="2485244"/>
                        <a:ext cx="4837112" cy="1528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2084388" y="4713274"/>
          <a:ext cx="4837112" cy="152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5" imgW="3225800" imgH="1127125" progId="MSDraw">
                  <p:embed/>
                </p:oleObj>
              </mc:Choice>
              <mc:Fallback>
                <p:oleObj name="Microsoft Drawing" r:id="rId5" imgW="3225800" imgH="1127125" progId="MSDraw">
                  <p:embed/>
                  <p:pic>
                    <p:nvPicPr>
                      <p:cNvPr id="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9583"/>
                      <a:stretch>
                        <a:fillRect/>
                      </a:stretch>
                    </p:blipFill>
                    <p:spPr bwMode="auto">
                      <a:xfrm>
                        <a:off x="2084388" y="4713274"/>
                        <a:ext cx="4837112" cy="1528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736621" y="1874000"/>
                <a:ext cx="37135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714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sym typeface="Webdings" panose="05030102010509060703" pitchFamily="18" charset="2"/>
                        </a:rPr>
                        <m:t>𝐴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ebdings" panose="05030102010509060703" pitchFamily="18" charset="2"/>
                        </a:rPr>
                        <m:t>⊖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ebdings" panose="05030102010509060703" pitchFamily="18" charset="2"/>
                        </a:rPr>
                        <m:t>𝐵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ebdings" panose="05030102010509060703" pitchFamily="18" charset="2"/>
                        </a:rPr>
                        <m:t>={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ebdings" panose="05030102010509060703" pitchFamily="18" charset="2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ebdings" panose="05030102010509060703" pitchFamily="18" charset="2"/>
                        </a:rPr>
                        <m:t>|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ebdings" panose="05030102010509060703" pitchFamily="18" charset="2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ebdings" panose="05030102010509060703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ebdings" panose="05030102010509060703" pitchFamily="18" charset="2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ebdings" panose="05030102010509060703" pitchFamily="18" charset="2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ebdings" panose="05030102010509060703" pitchFamily="18" charset="2"/>
                        </a:rPr>
                        <m:t>⊆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ebdings" panose="05030102010509060703" pitchFamily="18" charset="2"/>
                        </a:rPr>
                        <m:t>𝐴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ebdings" panose="05030102010509060703" pitchFamily="18" charset="2"/>
                        </a:rPr>
                        <m:t>}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621" y="1874000"/>
                <a:ext cx="3713517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A38F8CD-45BA-4A1A-AE60-C10FFCBD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59BDACFC-EA9E-4B02-9033-6FAEB56A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539838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可分离和正交图象变换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2-D</a:t>
            </a:r>
            <a:r>
              <a:rPr lang="zh-CN" altLang="en-US" dirty="0"/>
              <a:t>变换</a:t>
            </a:r>
            <a:endParaRPr lang="en-US" altLang="zh-CN" dirty="0"/>
          </a:p>
          <a:p>
            <a:pPr marL="471487" lvl="1" indent="0">
              <a:buNone/>
            </a:pPr>
            <a:endParaRPr lang="en-US" altLang="zh-CN" dirty="0"/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1354513" y="2782940"/>
          <a:ext cx="3783012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892300" imgH="406400" progId="Equation.3">
                  <p:embed/>
                </p:oleObj>
              </mc:Choice>
              <mc:Fallback>
                <p:oleObj name="公式" r:id="rId3" imgW="1892300" imgH="406400" progId="Equation.3">
                  <p:embed/>
                  <p:pic>
                    <p:nvPicPr>
                      <p:cNvPr id="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513" y="2782940"/>
                        <a:ext cx="3783012" cy="812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/>
        </p:nvGraphicFramePr>
        <p:xfrm>
          <a:off x="1341813" y="3860852"/>
          <a:ext cx="3787775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892300" imgH="393700" progId="Equation.3">
                  <p:embed/>
                </p:oleObj>
              </mc:Choice>
              <mc:Fallback>
                <p:oleObj name="公式" r:id="rId5" imgW="1892300" imgH="393700" progId="Equation.3">
                  <p:embed/>
                  <p:pic>
                    <p:nvPicPr>
                      <p:cNvPr id="1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813" y="3860852"/>
                        <a:ext cx="3787775" cy="7858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AutoShape 6"/>
          <p:cNvSpPr>
            <a:spLocks/>
          </p:cNvSpPr>
          <p:nvPr/>
        </p:nvSpPr>
        <p:spPr bwMode="auto">
          <a:xfrm>
            <a:off x="6055100" y="4837165"/>
            <a:ext cx="1979613" cy="539750"/>
          </a:xfrm>
          <a:prstGeom prst="borderCallout2">
            <a:avLst>
              <a:gd name="adj1" fmla="val 21176"/>
              <a:gd name="adj2" fmla="val -3847"/>
              <a:gd name="adj3" fmla="val 21176"/>
              <a:gd name="adj4" fmla="val -54370"/>
              <a:gd name="adj5" fmla="val -79625"/>
              <a:gd name="adj6" fmla="val -103602"/>
            </a:avLst>
          </a:prstGeom>
          <a:solidFill>
            <a:srgbClr val="FFFF99"/>
          </a:solidFill>
          <a:ln w="19050">
            <a:solidFill>
              <a:schemeClr val="accent2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3333FF"/>
                </a:solidFill>
              </a:rPr>
              <a:t>反向变换核</a:t>
            </a:r>
          </a:p>
        </p:txBody>
      </p:sp>
      <p:sp>
        <p:nvSpPr>
          <p:cNvPr id="18" name="AutoShape 7"/>
          <p:cNvSpPr>
            <a:spLocks/>
          </p:cNvSpPr>
          <p:nvPr/>
        </p:nvSpPr>
        <p:spPr bwMode="auto">
          <a:xfrm>
            <a:off x="6132888" y="2055865"/>
            <a:ext cx="1979612" cy="539750"/>
          </a:xfrm>
          <a:prstGeom prst="borderCallout2">
            <a:avLst>
              <a:gd name="adj1" fmla="val 21176"/>
              <a:gd name="adj2" fmla="val -3847"/>
              <a:gd name="adj3" fmla="val 21176"/>
              <a:gd name="adj4" fmla="val -44426"/>
              <a:gd name="adj5" fmla="val 177694"/>
              <a:gd name="adj6" fmla="val -106514"/>
            </a:avLst>
          </a:prstGeom>
          <a:solidFill>
            <a:srgbClr val="FFFF99"/>
          </a:solidFill>
          <a:ln w="190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3333FF"/>
                </a:solidFill>
              </a:rPr>
              <a:t>正向变换核</a:t>
            </a: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5999538" y="2828977"/>
            <a:ext cx="2159000" cy="1727200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54000" tIns="36000" rIns="54000" bIns="3600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zh-CN">
                <a:sym typeface="Wingdings" panose="05000000000000000000" pitchFamily="2" charset="2"/>
              </a:rPr>
              <a:t>变换核与</a:t>
            </a:r>
          </a:p>
          <a:p>
            <a:pPr algn="ctr">
              <a:spcBef>
                <a:spcPct val="50000"/>
              </a:spcBef>
            </a:pPr>
            <a:r>
              <a:rPr lang="zh-CN" altLang="zh-CN">
                <a:sym typeface="Wingdings" panose="05000000000000000000" pitchFamily="2" charset="2"/>
              </a:rPr>
              <a:t>原</a:t>
            </a:r>
            <a:r>
              <a:rPr lang="zh-CN" altLang="en-US">
                <a:sym typeface="Wingdings" panose="05000000000000000000" pitchFamily="2" charset="2"/>
              </a:rPr>
              <a:t>始</a:t>
            </a:r>
            <a:r>
              <a:rPr lang="zh-CN" altLang="zh-CN">
                <a:sym typeface="Wingdings" panose="05000000000000000000" pitchFamily="2" charset="2"/>
              </a:rPr>
              <a:t>函数及</a:t>
            </a:r>
          </a:p>
          <a:p>
            <a:pPr algn="ctr">
              <a:spcBef>
                <a:spcPct val="50000"/>
              </a:spcBef>
            </a:pPr>
            <a:r>
              <a:rPr lang="zh-CN" altLang="zh-CN">
                <a:sym typeface="Wingdings" panose="05000000000000000000" pitchFamily="2" charset="2"/>
              </a:rPr>
              <a:t>变换</a:t>
            </a:r>
            <a:r>
              <a:rPr lang="zh-CN" altLang="en-US">
                <a:sym typeface="Wingdings" panose="05000000000000000000" pitchFamily="2" charset="2"/>
              </a:rPr>
              <a:t>后</a:t>
            </a:r>
            <a:r>
              <a:rPr lang="zh-CN" altLang="zh-CN">
                <a:sym typeface="Wingdings" panose="05000000000000000000" pitchFamily="2" charset="2"/>
              </a:rPr>
              <a:t>函数无关</a:t>
            </a:r>
            <a:endParaRPr lang="zh-CN" altLang="en-US">
              <a:sym typeface="Wingdings" panose="05000000000000000000" pitchFamily="2" charset="2"/>
            </a:endParaRPr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5150225" y="2986140"/>
            <a:ext cx="493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(1)</a:t>
            </a: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5148638" y="3956102"/>
            <a:ext cx="493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(2)</a:t>
            </a:r>
          </a:p>
        </p:txBody>
      </p: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CEE419A2-3A63-42C3-995A-7A491DD8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87FC77D2-C851-40D7-BA3D-8AE8099E2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1663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膨胀和腐蚀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zh-CN" altLang="en-US" dirty="0">
                <a:solidFill>
                  <a:srgbClr val="FF0000"/>
                </a:solidFill>
              </a:rPr>
              <a:t>向量运算</a:t>
            </a:r>
            <a:r>
              <a:rPr lang="zh-CN" altLang="en-US" dirty="0"/>
              <a:t>实现膨胀和腐蚀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1505744" y="2539635"/>
            <a:ext cx="5638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000" i="1" dirty="0">
                <a:ea typeface="宋体" panose="02010600030101010101" pitchFamily="2" charset="-122"/>
              </a:rPr>
              <a:t>A = </a:t>
            </a:r>
            <a:r>
              <a:rPr lang="en-US" altLang="zh-CN" sz="2000" dirty="0">
                <a:ea typeface="宋体" panose="02010600030101010101" pitchFamily="2" charset="-122"/>
              </a:rPr>
              <a:t>{(1, 1), (1, 2), (2, 2), (3, 2), (2, 3), (3, 3), (2, 4)}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000" i="1" dirty="0">
                <a:ea typeface="宋体" panose="02010600030101010101" pitchFamily="2" charset="-122"/>
              </a:rPr>
              <a:t>B = </a:t>
            </a:r>
            <a:r>
              <a:rPr lang="en-US" altLang="zh-CN" sz="2000" dirty="0">
                <a:ea typeface="宋体" panose="02010600030101010101" pitchFamily="2" charset="-122"/>
              </a:rPr>
              <a:t>{(0, 0), (1, 0), (0, 1)}</a:t>
            </a:r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/>
        </p:nvGraphicFramePr>
        <p:xfrm>
          <a:off x="1508918" y="3549654"/>
          <a:ext cx="6132513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3" imgW="4368800" imgH="1089025" progId="MSDraw">
                  <p:embed/>
                </p:oleObj>
              </mc:Choice>
              <mc:Fallback>
                <p:oleObj name="Microsoft Drawing" r:id="rId3" imgW="4368800" imgH="1089025" progId="MSDraw">
                  <p:embed/>
                  <p:pic>
                    <p:nvPicPr>
                      <p:cNvPr id="1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9917"/>
                      <a:stretch>
                        <a:fillRect/>
                      </a:stretch>
                    </p:blipFill>
                    <p:spPr bwMode="auto">
                      <a:xfrm>
                        <a:off x="1508918" y="3549654"/>
                        <a:ext cx="6132513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505744" y="5013329"/>
            <a:ext cx="67913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i="1" dirty="0">
                <a:ea typeface="宋体" panose="02010600030101010101" pitchFamily="2" charset="-122"/>
              </a:rPr>
              <a:t>A 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</a:t>
            </a:r>
            <a:r>
              <a:rPr lang="en-US" altLang="zh-CN" sz="2000" i="1" dirty="0">
                <a:ea typeface="宋体" panose="02010600030101010101" pitchFamily="2" charset="-122"/>
              </a:rPr>
              <a:t> B = </a:t>
            </a:r>
            <a:r>
              <a:rPr lang="en-US" altLang="zh-CN" sz="2000" dirty="0">
                <a:ea typeface="宋体" panose="02010600030101010101" pitchFamily="2" charset="-122"/>
              </a:rPr>
              <a:t>{(1, 1), (2, 1), (1, 2), (2, 2), (3, 2), (4, 2), 			(1, 3), (2, 3), (3, 3), (4, 3), (2, 4), (3, 4), (2, 5)}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505744" y="1983882"/>
                <a:ext cx="52211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对于任意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和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744" y="1983882"/>
                <a:ext cx="5221173" cy="307777"/>
              </a:xfrm>
              <a:prstGeom prst="rect">
                <a:avLst/>
              </a:prstGeom>
              <a:blipFill>
                <a:blip r:embed="rId6"/>
                <a:stretch>
                  <a:fillRect l="-584" t="-7843" r="-1285" b="-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日期占位符 3">
            <a:extLst>
              <a:ext uri="{FF2B5EF4-FFF2-40B4-BE49-F238E27FC236}">
                <a16:creationId xmlns:a16="http://schemas.microsoft.com/office/drawing/2014/main" id="{67F53A85-CBD0-473C-B8C5-8359D1888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C4ED7751-0B43-4D83-9F17-84157271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08149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膨胀和腐蚀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zh-CN" altLang="en-US" dirty="0">
                <a:solidFill>
                  <a:srgbClr val="FF0000"/>
                </a:solidFill>
              </a:rPr>
              <a:t>向量运算</a:t>
            </a:r>
            <a:r>
              <a:rPr lang="zh-CN" altLang="en-US" dirty="0"/>
              <a:t>实现膨胀和腐蚀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1505744" y="2539635"/>
            <a:ext cx="5638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000" i="1" dirty="0">
                <a:ea typeface="宋体" panose="02010600030101010101" pitchFamily="2" charset="-122"/>
              </a:rPr>
              <a:t>A = </a:t>
            </a:r>
            <a:r>
              <a:rPr lang="en-US" altLang="zh-CN" sz="2000" dirty="0">
                <a:ea typeface="宋体" panose="02010600030101010101" pitchFamily="2" charset="-122"/>
              </a:rPr>
              <a:t>{(1, 1), (1, 2), (2, 2), (3, 2), (2, 3), (3, 3), (2, 4)}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000" i="1" dirty="0">
                <a:ea typeface="宋体" panose="02010600030101010101" pitchFamily="2" charset="-122"/>
              </a:rPr>
              <a:t>B = </a:t>
            </a:r>
            <a:r>
              <a:rPr lang="en-US" altLang="zh-CN" sz="2000" dirty="0">
                <a:ea typeface="宋体" panose="02010600030101010101" pitchFamily="2" charset="-122"/>
              </a:rPr>
              <a:t>{(0, 0), (1, 0), (0, 1)}</a:t>
            </a:r>
          </a:p>
        </p:txBody>
      </p:sp>
      <p:sp>
        <p:nvSpPr>
          <p:cNvPr id="7" name="矩形 6"/>
          <p:cNvSpPr/>
          <p:nvPr/>
        </p:nvSpPr>
        <p:spPr>
          <a:xfrm>
            <a:off x="1505744" y="5013329"/>
            <a:ext cx="6791325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i="1" dirty="0">
                <a:ea typeface="宋体" panose="02010600030101010101" pitchFamily="2" charset="-122"/>
              </a:rPr>
              <a:t>A </a:t>
            </a:r>
            <a:r>
              <a:rPr lang="en-US" altLang="zh-CN" sz="2000" dirty="0">
                <a:ea typeface="宋体" panose="02010600030101010101" pitchFamily="2" charset="-122"/>
                <a:sym typeface="Webdings" panose="05030102010509060703" pitchFamily="18" charset="2"/>
              </a:rPr>
              <a:t>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000" i="1" dirty="0">
                <a:ea typeface="宋体" panose="02010600030101010101" pitchFamily="2" charset="-122"/>
              </a:rPr>
              <a:t>B = </a:t>
            </a:r>
            <a:r>
              <a:rPr lang="en-US" altLang="zh-CN" sz="2000" dirty="0">
                <a:ea typeface="宋体" panose="02010600030101010101" pitchFamily="2" charset="-122"/>
              </a:rPr>
              <a:t>{(2, 2), (2, 3)}</a:t>
            </a:r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2148682" y="3484567"/>
          <a:ext cx="4837112" cy="152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3" imgW="3225800" imgH="1127125" progId="MSDraw">
                  <p:embed/>
                </p:oleObj>
              </mc:Choice>
              <mc:Fallback>
                <p:oleObj name="Microsoft Drawing" r:id="rId3" imgW="3225800" imgH="1127125" progId="MSDraw">
                  <p:embed/>
                  <p:pic>
                    <p:nvPicPr>
                      <p:cNvPr id="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9583"/>
                      <a:stretch>
                        <a:fillRect/>
                      </a:stretch>
                    </p:blipFill>
                    <p:spPr bwMode="auto">
                      <a:xfrm>
                        <a:off x="2148682" y="3484567"/>
                        <a:ext cx="4837112" cy="1528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505744" y="2051676"/>
                <a:ext cx="44507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对</m:t>
                      </m:r>
                      <m:r>
                        <a:rPr lang="zh-CN" alt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每一个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744" y="2051676"/>
                <a:ext cx="4450770" cy="307777"/>
              </a:xfrm>
              <a:prstGeom prst="rect">
                <a:avLst/>
              </a:prstGeom>
              <a:blipFill>
                <a:blip r:embed="rId6"/>
                <a:stretch>
                  <a:fillRect l="-685" t="-12000" r="-1507" b="-3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429F26CE-AA67-49F0-AC97-E70E67DD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30B8DB81-3347-4AF9-A871-56428939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60873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膨胀和腐蚀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zh-CN" altLang="en-US" dirty="0">
                <a:solidFill>
                  <a:srgbClr val="FF0000"/>
                </a:solidFill>
              </a:rPr>
              <a:t>位移运算</a:t>
            </a:r>
            <a:r>
              <a:rPr lang="zh-CN" altLang="en-US" dirty="0"/>
              <a:t>实现膨胀和腐蚀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2244326" y="1959344"/>
            <a:ext cx="4645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+mn-ea"/>
              </a:rPr>
              <a:t>按每个</a:t>
            </a:r>
            <a:r>
              <a:rPr lang="en-US" altLang="zh-CN" sz="2000" i="1" dirty="0">
                <a:latin typeface="+mj-lt"/>
              </a:rPr>
              <a:t>b</a:t>
            </a:r>
            <a:r>
              <a:rPr lang="zh-CN" altLang="en-US" sz="2000" dirty="0">
                <a:latin typeface="+mn-ea"/>
              </a:rPr>
              <a:t>来位移</a:t>
            </a:r>
            <a:r>
              <a:rPr lang="en-US" altLang="zh-CN" sz="2000" i="1" dirty="0">
                <a:latin typeface="+mj-lt"/>
              </a:rPr>
              <a:t>A</a:t>
            </a:r>
            <a:r>
              <a:rPr lang="zh-CN" altLang="en-US" sz="2000" dirty="0">
                <a:latin typeface="+mn-ea"/>
              </a:rPr>
              <a:t>并把结果或</a:t>
            </a:r>
            <a:r>
              <a:rPr lang="zh-CN" altLang="en-US" sz="2000" dirty="0">
                <a:latin typeface="+mj-lt"/>
              </a:rPr>
              <a:t>（</a:t>
            </a:r>
            <a:r>
              <a:rPr lang="en-US" altLang="zh-CN" sz="2000" dirty="0">
                <a:latin typeface="+mj-lt"/>
              </a:rPr>
              <a:t>OR</a:t>
            </a:r>
            <a:r>
              <a:rPr lang="zh-CN" altLang="en-US" sz="2000" dirty="0">
                <a:latin typeface="+mj-lt"/>
              </a:rPr>
              <a:t>）</a:t>
            </a:r>
            <a:r>
              <a:rPr lang="zh-CN" altLang="en-US" sz="2000" dirty="0">
                <a:latin typeface="+mn-ea"/>
              </a:rPr>
              <a:t>起来</a:t>
            </a:r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/>
        </p:nvGraphicFramePr>
        <p:xfrm>
          <a:off x="769938" y="3484567"/>
          <a:ext cx="7805737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3" imgW="5207000" imgH="1127125" progId="MSDraw">
                  <p:embed/>
                </p:oleObj>
              </mc:Choice>
              <mc:Fallback>
                <p:oleObj name="Microsoft Drawing" r:id="rId3" imgW="5207000" imgH="1127125" progId="MSDraw">
                  <p:embed/>
                  <p:pic>
                    <p:nvPicPr>
                      <p:cNvPr id="1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3484567"/>
                        <a:ext cx="7805737" cy="169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163453" y="2447609"/>
                <a:ext cx="1888837" cy="676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53" y="2447609"/>
                <a:ext cx="1888837" cy="6765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日期占位符 3">
            <a:extLst>
              <a:ext uri="{FF2B5EF4-FFF2-40B4-BE49-F238E27FC236}">
                <a16:creationId xmlns:a16="http://schemas.microsoft.com/office/drawing/2014/main" id="{E091193C-B474-4FA3-BBFC-108EDEAC29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19CC7F30-5171-4B05-AC50-618F0968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801785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膨胀和腐蚀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zh-CN" altLang="en-US" dirty="0">
                <a:solidFill>
                  <a:srgbClr val="FF0000"/>
                </a:solidFill>
              </a:rPr>
              <a:t>位移运算</a:t>
            </a:r>
            <a:r>
              <a:rPr lang="zh-CN" altLang="en-US" dirty="0"/>
              <a:t>实现膨胀和腐蚀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2244326" y="1959344"/>
            <a:ext cx="4645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+mn-ea"/>
              </a:rPr>
              <a:t>按每个</a:t>
            </a:r>
            <a:r>
              <a:rPr lang="en-US" altLang="zh-CN" sz="2000" dirty="0">
                <a:latin typeface="+mj-lt"/>
              </a:rPr>
              <a:t>a</a:t>
            </a:r>
            <a:r>
              <a:rPr lang="zh-CN" altLang="en-US" sz="2000" dirty="0">
                <a:latin typeface="+mn-ea"/>
              </a:rPr>
              <a:t>来位移</a:t>
            </a:r>
            <a:r>
              <a:rPr lang="en-US" altLang="zh-CN" sz="2000" dirty="0">
                <a:latin typeface="+mj-lt"/>
              </a:rPr>
              <a:t>B</a:t>
            </a:r>
            <a:r>
              <a:rPr lang="zh-CN" altLang="en-US" sz="2000" dirty="0">
                <a:latin typeface="+mn-ea"/>
              </a:rPr>
              <a:t>并把结果或</a:t>
            </a:r>
            <a:r>
              <a:rPr lang="zh-CN" altLang="en-US" sz="2000" dirty="0">
                <a:latin typeface="+mj-lt"/>
              </a:rPr>
              <a:t>（</a:t>
            </a:r>
            <a:r>
              <a:rPr lang="en-US" altLang="zh-CN" sz="2000" dirty="0">
                <a:latin typeface="+mj-lt"/>
              </a:rPr>
              <a:t>OR</a:t>
            </a:r>
            <a:r>
              <a:rPr lang="zh-CN" altLang="en-US" sz="2000" dirty="0">
                <a:latin typeface="+mj-lt"/>
              </a:rPr>
              <a:t>）</a:t>
            </a:r>
            <a:r>
              <a:rPr lang="zh-CN" altLang="en-US" sz="2000" dirty="0">
                <a:latin typeface="+mn-ea"/>
              </a:rPr>
              <a:t>起来</a:t>
            </a:r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1262856" y="3338091"/>
          <a:ext cx="6624638" cy="298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3" imgW="5207000" imgH="2346325" progId="MSDraw">
                  <p:embed/>
                </p:oleObj>
              </mc:Choice>
              <mc:Fallback>
                <p:oleObj name="Microsoft Drawing" r:id="rId3" imgW="5207000" imgH="2346325" progId="MSDraw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856" y="3338091"/>
                        <a:ext cx="6624638" cy="298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338946" y="2381519"/>
                <a:ext cx="1795042" cy="676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946" y="2381519"/>
                <a:ext cx="1795042" cy="6765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日期占位符 3">
            <a:extLst>
              <a:ext uri="{FF2B5EF4-FFF2-40B4-BE49-F238E27FC236}">
                <a16:creationId xmlns:a16="http://schemas.microsoft.com/office/drawing/2014/main" id="{91C56DFA-499B-46DD-B1A9-CC81618A7D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49ADE6DE-9409-4F60-9339-AF9258FA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01879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膨胀和腐蚀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zh-CN" altLang="en-US" dirty="0">
                <a:solidFill>
                  <a:srgbClr val="FF0000"/>
                </a:solidFill>
              </a:rPr>
              <a:t>位移运算</a:t>
            </a:r>
            <a:r>
              <a:rPr lang="zh-CN" altLang="en-US" dirty="0"/>
              <a:t>实现膨胀和腐蚀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2244326" y="1959344"/>
            <a:ext cx="51603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+mn-ea"/>
              </a:rPr>
              <a:t>按每个</a:t>
            </a:r>
            <a:r>
              <a:rPr lang="en-US" altLang="zh-CN" sz="2000" dirty="0">
                <a:latin typeface="+mj-lt"/>
              </a:rPr>
              <a:t>b</a:t>
            </a:r>
            <a:r>
              <a:rPr lang="zh-CN" altLang="en-US" sz="2000" dirty="0">
                <a:latin typeface="+mn-ea"/>
              </a:rPr>
              <a:t>来负位移</a:t>
            </a:r>
            <a:r>
              <a:rPr lang="en-US" altLang="zh-CN" sz="2000" dirty="0">
                <a:latin typeface="+mj-lt"/>
              </a:rPr>
              <a:t>A</a:t>
            </a:r>
            <a:r>
              <a:rPr lang="zh-CN" altLang="en-US" sz="2000" dirty="0">
                <a:latin typeface="+mn-ea"/>
              </a:rPr>
              <a:t>并把结果交</a:t>
            </a:r>
            <a:r>
              <a:rPr lang="zh-CN" altLang="en-US" sz="2000" dirty="0">
                <a:latin typeface="+mj-lt"/>
              </a:rPr>
              <a:t>（</a:t>
            </a:r>
            <a:r>
              <a:rPr lang="en-US" altLang="zh-CN" sz="2000" dirty="0">
                <a:latin typeface="+mj-lt"/>
              </a:rPr>
              <a:t>AND</a:t>
            </a:r>
            <a:r>
              <a:rPr lang="zh-CN" altLang="en-US" sz="2000" dirty="0">
                <a:latin typeface="+mj-lt"/>
              </a:rPr>
              <a:t>）</a:t>
            </a:r>
            <a:r>
              <a:rPr lang="zh-CN" altLang="en-US" sz="2000" dirty="0">
                <a:latin typeface="+mn-ea"/>
              </a:rPr>
              <a:t>起来</a:t>
            </a:r>
          </a:p>
        </p:txBody>
      </p:sp>
      <p:graphicFrame>
        <p:nvGraphicFramePr>
          <p:cNvPr id="10" name="Object 5"/>
          <p:cNvGraphicFramePr>
            <a:graphicFrameLocks noChangeAspect="1"/>
          </p:cNvGraphicFramePr>
          <p:nvPr/>
        </p:nvGraphicFramePr>
        <p:xfrm>
          <a:off x="846931" y="3509967"/>
          <a:ext cx="7791450" cy="168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3" imgW="5207000" imgH="1127125" progId="MSDraw">
                  <p:embed/>
                </p:oleObj>
              </mc:Choice>
              <mc:Fallback>
                <p:oleObj name="Microsoft Drawing" r:id="rId3" imgW="5207000" imgH="1127125" progId="MSDraw">
                  <p:embed/>
                  <p:pic>
                    <p:nvPicPr>
                      <p:cNvPr id="1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931" y="3509967"/>
                        <a:ext cx="7791450" cy="168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385127" y="2473009"/>
                <a:ext cx="1965538" cy="676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127" y="2473009"/>
                <a:ext cx="1965538" cy="6765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日期占位符 3">
            <a:extLst>
              <a:ext uri="{FF2B5EF4-FFF2-40B4-BE49-F238E27FC236}">
                <a16:creationId xmlns:a16="http://schemas.microsoft.com/office/drawing/2014/main" id="{4C195B57-68E4-4432-B910-FFE1F14C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A33A6177-74BA-4EA2-B03E-B92187A8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051797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膨胀和腐蚀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膨胀和腐蚀的对偶性</a:t>
            </a:r>
            <a:endParaRPr lang="en-US" altLang="zh-CN" dirty="0"/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1489075" y="2749552"/>
          <a:ext cx="6119813" cy="158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3" imgW="4368800" imgH="1127125" progId="MSDraw">
                  <p:embed/>
                </p:oleObj>
              </mc:Choice>
              <mc:Fallback>
                <p:oleObj name="Microsoft Drawing" r:id="rId3" imgW="4368800" imgH="1127125" progId="MSDraw">
                  <p:embed/>
                  <p:pic>
                    <p:nvPicPr>
                      <p:cNvPr id="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2749552"/>
                        <a:ext cx="6119813" cy="158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1489075" y="4405315"/>
          <a:ext cx="6110288" cy="157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5" imgW="4368800" imgH="1127125" progId="MSDraw">
                  <p:embed/>
                </p:oleObj>
              </mc:Choice>
              <mc:Fallback>
                <p:oleObj name="Microsoft Drawing" r:id="rId5" imgW="4368800" imgH="1127125" progId="MSDraw">
                  <p:embed/>
                  <p:pic>
                    <p:nvPicPr>
                      <p:cNvPr id="1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4405315"/>
                        <a:ext cx="6110288" cy="157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030994" y="1982503"/>
                <a:ext cx="2358338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⊕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994" y="1982503"/>
                <a:ext cx="2358338" cy="316112"/>
              </a:xfrm>
              <a:prstGeom prst="rect">
                <a:avLst/>
              </a:prstGeom>
              <a:blipFill>
                <a:blip r:embed="rId8"/>
                <a:stretch>
                  <a:fillRect t="-23077" r="-14212" b="-28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733636" y="1994213"/>
                <a:ext cx="2156167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636" y="1994213"/>
                <a:ext cx="2156167" cy="316112"/>
              </a:xfrm>
              <a:prstGeom prst="rect">
                <a:avLst/>
              </a:prstGeom>
              <a:blipFill>
                <a:blip r:embed="rId9"/>
                <a:stretch>
                  <a:fillRect t="-23077" r="-14448" b="-28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日期占位符 3">
            <a:extLst>
              <a:ext uri="{FF2B5EF4-FFF2-40B4-BE49-F238E27FC236}">
                <a16:creationId xmlns:a16="http://schemas.microsoft.com/office/drawing/2014/main" id="{3AC8C56E-6AD9-4A64-99C5-A83D2903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0C1F24EB-39FA-4469-8FC3-52D27069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703740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膨胀和腐蚀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膨胀和腐蚀的对偶性</a:t>
            </a:r>
            <a:endParaRPr lang="en-US" altLang="zh-CN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1987552"/>
            <a:ext cx="7178675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日期占位符 3">
            <a:extLst>
              <a:ext uri="{FF2B5EF4-FFF2-40B4-BE49-F238E27FC236}">
                <a16:creationId xmlns:a16="http://schemas.microsoft.com/office/drawing/2014/main" id="{0AFAB815-AC81-4B9F-B66A-15463760C1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B7C9A743-27AA-4972-8094-1B448FC2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6556067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开启和闭合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开启和闭合定义</a:t>
            </a:r>
            <a:endParaRPr lang="en-US" altLang="zh-CN" dirty="0"/>
          </a:p>
          <a:p>
            <a:pPr lvl="1"/>
            <a:r>
              <a:rPr lang="zh-CN" altLang="en-US" dirty="0"/>
              <a:t>膨胀和腐蚀并不互为逆运算</a:t>
            </a:r>
            <a:endParaRPr lang="en-US" altLang="zh-CN" dirty="0"/>
          </a:p>
          <a:p>
            <a:pPr lvl="1"/>
            <a:r>
              <a:rPr lang="zh-CN" altLang="en-US" dirty="0"/>
              <a:t>它们可以级连结合使用</a:t>
            </a:r>
            <a:endParaRPr lang="en-US" altLang="zh-CN" dirty="0"/>
          </a:p>
          <a:p>
            <a:pPr lvl="1"/>
            <a:r>
              <a:rPr lang="zh-CN" altLang="en-US" dirty="0"/>
              <a:t>开启：先对图象进行腐蚀然后膨胀其结果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闭合：先对图象进行膨胀然后腐蚀其结果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开启和闭合不受原点是否在结构元素之中的影响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683164" y="2811318"/>
                <a:ext cx="29206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64" y="2811318"/>
                <a:ext cx="2920608" cy="369332"/>
              </a:xfrm>
              <a:prstGeom prst="rect">
                <a:avLst/>
              </a:prstGeom>
              <a:blipFill>
                <a:blip r:embed="rId3"/>
                <a:stretch>
                  <a:fillRect l="-1879" r="-1670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683164" y="3909868"/>
                <a:ext cx="30055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⊕ 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)⊖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64" y="3909868"/>
                <a:ext cx="3005566" cy="369332"/>
              </a:xfrm>
              <a:prstGeom prst="rect">
                <a:avLst/>
              </a:prstGeom>
              <a:blipFill>
                <a:blip r:embed="rId4"/>
                <a:stretch>
                  <a:fillRect l="-1623" r="-1623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日期占位符 3">
            <a:extLst>
              <a:ext uri="{FF2B5EF4-FFF2-40B4-BE49-F238E27FC236}">
                <a16:creationId xmlns:a16="http://schemas.microsoft.com/office/drawing/2014/main" id="{DFE11CC8-8285-4005-8376-3FB33EA3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26BA4667-518B-4FD0-B2B9-7987B0C2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82660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开启和闭合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开启和闭合定义</a:t>
            </a:r>
            <a:endParaRPr lang="en-US" altLang="zh-CN" dirty="0"/>
          </a:p>
          <a:p>
            <a:pPr lvl="1"/>
            <a:r>
              <a:rPr lang="zh-CN" altLang="en-US" dirty="0"/>
              <a:t>开启运算可以把比结构元素小的突刺滤掉</a:t>
            </a:r>
            <a:endParaRPr lang="en-US" altLang="zh-CN" dirty="0"/>
          </a:p>
          <a:p>
            <a:pPr lvl="1"/>
            <a:r>
              <a:rPr lang="zh-CN" altLang="en-US" dirty="0"/>
              <a:t>闭合运算可以把比结构元素小的缺口或孔填充上 </a:t>
            </a:r>
          </a:p>
        </p:txBody>
      </p:sp>
      <p:graphicFrame>
        <p:nvGraphicFramePr>
          <p:cNvPr id="6" name="Object 4"/>
          <p:cNvGraphicFramePr>
            <a:graphicFrameLocks/>
          </p:cNvGraphicFramePr>
          <p:nvPr/>
        </p:nvGraphicFramePr>
        <p:xfrm>
          <a:off x="566738" y="2794000"/>
          <a:ext cx="4419600" cy="311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3" imgW="4419600" imgH="5740400" progId="MSDraw">
                  <p:embed/>
                </p:oleObj>
              </mc:Choice>
              <mc:Fallback>
                <p:oleObj name="Microsoft Drawing" r:id="rId3" imgW="4419600" imgH="5740400" progId="MSDraw">
                  <p:embed/>
                  <p:pic>
                    <p:nvPicPr>
                      <p:cNvPr id="6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45781"/>
                      <a:stretch>
                        <a:fillRect/>
                      </a:stretch>
                    </p:blipFill>
                    <p:spPr bwMode="auto">
                      <a:xfrm>
                        <a:off x="566738" y="2794000"/>
                        <a:ext cx="4419600" cy="311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/>
          </p:cNvGraphicFramePr>
          <p:nvPr/>
        </p:nvGraphicFramePr>
        <p:xfrm>
          <a:off x="5065713" y="3825083"/>
          <a:ext cx="3746500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3" imgW="4419600" imgH="5740400" progId="MSDraw">
                  <p:embed/>
                </p:oleObj>
              </mc:Choice>
              <mc:Fallback>
                <p:oleObj name="Microsoft Drawing" r:id="rId3" imgW="4419600" imgH="5740400" progId="MSDraw">
                  <p:embed/>
                  <p:pic>
                    <p:nvPicPr>
                      <p:cNvPr id="9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6442"/>
                      <a:stretch>
                        <a:fillRect/>
                      </a:stretch>
                    </p:blipFill>
                    <p:spPr bwMode="auto">
                      <a:xfrm>
                        <a:off x="5065713" y="3825083"/>
                        <a:ext cx="3746500" cy="212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047606" y="6055743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开启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210031" y="5997569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闭合</a:t>
            </a: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531CDB1E-9F65-45A2-A6AE-F872C99D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3BDF5F3F-B4E4-4BEC-8A72-D757EC10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599834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开启和闭合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开启和闭合定义</a:t>
            </a:r>
            <a:endParaRPr lang="en-US" altLang="zh-CN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947" y="2334783"/>
            <a:ext cx="4747588" cy="276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30" y="2203351"/>
            <a:ext cx="2386584" cy="2343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679575" y="4594165"/>
            <a:ext cx="779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彩云" panose="0201080004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彩云" panose="0201080004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彩云" panose="0201080004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彩云" panose="0201080004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彩云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彩云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彩云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彩云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彩云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+mn-ea"/>
              </a:rPr>
              <a:t>原图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113405C8-26A9-46F5-9538-0C8753AC6A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05B6CF16-A465-4E17-8A52-732E3B36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68998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可分离和正交图象变换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可分离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对称</a:t>
            </a: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2573337" y="1860149"/>
          <a:ext cx="40036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586811" imgH="203112" progId="Equation.3">
                  <p:embed/>
                </p:oleObj>
              </mc:Choice>
              <mc:Fallback>
                <p:oleObj name="公式" r:id="rId3" imgW="1586811" imgH="203112" progId="Equation.3">
                  <p:embed/>
                  <p:pic>
                    <p:nvPicPr>
                      <p:cNvPr id="1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3337" y="1860149"/>
                        <a:ext cx="4003675" cy="50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/>
        </p:nvGraphicFramePr>
        <p:xfrm>
          <a:off x="1498432" y="2952119"/>
          <a:ext cx="3149827" cy="846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511300" imgH="406400" progId="Equation.3">
                  <p:embed/>
                </p:oleObj>
              </mc:Choice>
              <mc:Fallback>
                <p:oleObj name="公式" r:id="rId5" imgW="1511300" imgH="406400" progId="Equation.3">
                  <p:embed/>
                  <p:pic>
                    <p:nvPicPr>
                      <p:cNvPr id="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432" y="2952119"/>
                        <a:ext cx="3149827" cy="84615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6"/>
          <p:cNvGraphicFramePr>
            <a:graphicFrameLocks noChangeAspect="1"/>
          </p:cNvGraphicFramePr>
          <p:nvPr/>
        </p:nvGraphicFramePr>
        <p:xfrm>
          <a:off x="5238829" y="2952118"/>
          <a:ext cx="3124723" cy="838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1459866" imgH="393529" progId="Equation.3">
                  <p:embed/>
                </p:oleObj>
              </mc:Choice>
              <mc:Fallback>
                <p:oleObj name="公式" r:id="rId7" imgW="1459866" imgH="393529" progId="Equation.3">
                  <p:embed/>
                  <p:pic>
                    <p:nvPicPr>
                      <p:cNvPr id="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29" y="2952118"/>
                        <a:ext cx="3124723" cy="83877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933349" y="2460079"/>
            <a:ext cx="3291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1</a:t>
            </a:r>
            <a:r>
              <a:rPr lang="zh-CN" altLang="en-US" sz="2000" dirty="0"/>
              <a:t>个</a:t>
            </a:r>
            <a:r>
              <a:rPr lang="en-US" altLang="zh-CN" sz="2000" dirty="0"/>
              <a:t>2-D</a:t>
            </a:r>
            <a:r>
              <a:rPr lang="zh-CN" altLang="en-US" sz="2000" dirty="0"/>
              <a:t>变换分成</a:t>
            </a:r>
            <a:r>
              <a:rPr lang="en-US" altLang="zh-CN" sz="2000" dirty="0"/>
              <a:t>2</a:t>
            </a:r>
            <a:r>
              <a:rPr lang="zh-CN" altLang="en-US" sz="2000" dirty="0"/>
              <a:t>个</a:t>
            </a:r>
            <a:r>
              <a:rPr lang="en-US" altLang="zh-CN" sz="2000" dirty="0"/>
              <a:t>1-D</a:t>
            </a:r>
            <a:r>
              <a:rPr lang="zh-CN" altLang="en-US" sz="2000" dirty="0"/>
              <a:t>变换</a:t>
            </a:r>
          </a:p>
        </p:txBody>
      </p:sp>
      <p:graphicFrame>
        <p:nvGraphicFramePr>
          <p:cNvPr id="23" name="Object 4"/>
          <p:cNvGraphicFramePr>
            <a:graphicFrameLocks noChangeAspect="1"/>
          </p:cNvGraphicFramePr>
          <p:nvPr/>
        </p:nvGraphicFramePr>
        <p:xfrm>
          <a:off x="2573337" y="4382245"/>
          <a:ext cx="39179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1562100" imgH="203200" progId="Equation.3">
                  <p:embed/>
                </p:oleObj>
              </mc:Choice>
              <mc:Fallback>
                <p:oleObj name="公式" r:id="rId9" imgW="1562100" imgH="203200" progId="Equation.3">
                  <p:embed/>
                  <p:pic>
                    <p:nvPicPr>
                      <p:cNvPr id="2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3337" y="4382245"/>
                        <a:ext cx="3917950" cy="504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231845" y="5036207"/>
            <a:ext cx="2832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/>
              <a:t>(</a:t>
            </a:r>
            <a:r>
              <a:rPr lang="en-US" altLang="zh-CN" sz="2000" i="1" dirty="0"/>
              <a:t>h</a:t>
            </a:r>
            <a:r>
              <a:rPr lang="en-US" altLang="zh-CN" sz="2000" baseline="-25000" dirty="0"/>
              <a:t>1</a:t>
            </a:r>
            <a:r>
              <a:rPr lang="zh-CN" altLang="en-US" sz="2000" dirty="0"/>
              <a:t>与</a:t>
            </a:r>
            <a:r>
              <a:rPr lang="en-US" altLang="zh-CN" sz="2000" i="1" dirty="0"/>
              <a:t>h</a:t>
            </a:r>
            <a:r>
              <a:rPr lang="en-US" altLang="zh-CN" sz="2000" baseline="-25000" dirty="0"/>
              <a:t>2</a:t>
            </a:r>
            <a:r>
              <a:rPr lang="zh-CN" altLang="en-US" sz="2000" dirty="0"/>
              <a:t>的函数形式一样</a:t>
            </a:r>
            <a:r>
              <a:rPr lang="zh-CN" altLang="zh-CN" sz="2000" dirty="0"/>
              <a:t>)</a:t>
            </a:r>
            <a:endParaRPr lang="zh-CN" altLang="en-US" sz="2000" dirty="0"/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5203D99E-66E2-4A9E-961D-9DD66FD5B8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5E563667-3B37-426B-89ED-6DC6309B3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8179662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开启和闭合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开启和闭合的对偶性</a:t>
            </a:r>
            <a:endParaRPr lang="en-US" altLang="zh-CN" dirty="0"/>
          </a:p>
          <a:p>
            <a:pPr lvl="1"/>
            <a:r>
              <a:rPr lang="zh-CN" altLang="en-US" dirty="0"/>
              <a:t>开启和闭合也具有对偶性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951018" y="2555139"/>
                <a:ext cx="2308068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018" y="2555139"/>
                <a:ext cx="2308068" cy="379206"/>
              </a:xfrm>
              <a:prstGeom prst="rect">
                <a:avLst/>
              </a:prstGeom>
              <a:blipFill>
                <a:blip r:embed="rId3"/>
                <a:stretch>
                  <a:fillRect t="-16129" r="-16095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951018" y="3165040"/>
                <a:ext cx="2308068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018" y="3165040"/>
                <a:ext cx="2308068" cy="379206"/>
              </a:xfrm>
              <a:prstGeom prst="rect">
                <a:avLst/>
              </a:prstGeom>
              <a:blipFill>
                <a:blip r:embed="rId4"/>
                <a:stretch>
                  <a:fillRect t="-16129" r="-16095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39088" y="4069011"/>
                <a:ext cx="747217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⊖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⨁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88" y="4069011"/>
                <a:ext cx="7472174" cy="316112"/>
              </a:xfrm>
              <a:prstGeom prst="rect">
                <a:avLst/>
              </a:prstGeom>
              <a:blipFill>
                <a:blip r:embed="rId5"/>
                <a:stretch>
                  <a:fillRect t="-23077" r="-4571" b="-28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39088" y="4745486"/>
                <a:ext cx="7618239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⊕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⊕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88" y="4745486"/>
                <a:ext cx="7618239" cy="316112"/>
              </a:xfrm>
              <a:prstGeom prst="rect">
                <a:avLst/>
              </a:prstGeom>
              <a:blipFill>
                <a:blip r:embed="rId6"/>
                <a:stretch>
                  <a:fillRect t="-23077" r="-4083" b="-28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日期占位符 3">
            <a:extLst>
              <a:ext uri="{FF2B5EF4-FFF2-40B4-BE49-F238E27FC236}">
                <a16:creationId xmlns:a16="http://schemas.microsoft.com/office/drawing/2014/main" id="{A5FDBA7C-90D9-49E5-BBB8-1CF3F86C5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423BEEE9-FB47-4937-977B-AFBB8013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0823792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击中</a:t>
            </a:r>
            <a:r>
              <a:rPr lang="en-US" altLang="zh-CN" dirty="0"/>
              <a:t>-</a:t>
            </a:r>
            <a:r>
              <a:rPr lang="zh-CN" altLang="en-US" dirty="0"/>
              <a:t>击不中变换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击中</a:t>
            </a:r>
            <a:r>
              <a:rPr lang="en-US" altLang="zh-CN" dirty="0"/>
              <a:t>-</a:t>
            </a:r>
            <a:r>
              <a:rPr lang="zh-CN" altLang="en-US" dirty="0"/>
              <a:t>击不中变换</a:t>
            </a:r>
            <a:endParaRPr lang="en-US" altLang="zh-CN" dirty="0"/>
          </a:p>
          <a:p>
            <a:pPr lvl="1"/>
            <a:r>
              <a:rPr lang="zh-CN" altLang="en-US" dirty="0"/>
              <a:t>形状检测的一种基本工具</a:t>
            </a:r>
            <a:endParaRPr lang="en-US" altLang="zh-CN" dirty="0"/>
          </a:p>
          <a:p>
            <a:pPr lvl="1"/>
            <a:r>
              <a:rPr lang="zh-CN" altLang="en-US" dirty="0"/>
              <a:t>对应两个操作，所以用到两个结构元素</a:t>
            </a:r>
            <a:endParaRPr lang="en-US" altLang="zh-CN" dirty="0"/>
          </a:p>
          <a:p>
            <a:pPr lvl="1"/>
            <a:r>
              <a:rPr lang="zh-CN" altLang="en-US" dirty="0"/>
              <a:t>设</a:t>
            </a:r>
            <a:r>
              <a:rPr lang="en-US" altLang="zh-CN" dirty="0"/>
              <a:t>A</a:t>
            </a:r>
            <a:r>
              <a:rPr lang="zh-CN" altLang="en-US" dirty="0"/>
              <a:t>为原始图象，</a:t>
            </a:r>
            <a:r>
              <a:rPr lang="en-US" altLang="zh-CN" dirty="0"/>
              <a:t>E</a:t>
            </a:r>
            <a:r>
              <a:rPr lang="zh-CN" altLang="en-US" dirty="0"/>
              <a:t>和</a:t>
            </a:r>
            <a:r>
              <a:rPr lang="en-US" altLang="zh-CN" dirty="0"/>
              <a:t>F</a:t>
            </a:r>
            <a:r>
              <a:rPr lang="zh-CN" altLang="en-US" dirty="0"/>
              <a:t>为一对不重合的集合</a:t>
            </a:r>
          </a:p>
          <a:p>
            <a:pPr lvl="1"/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3190875" y="3908426"/>
            <a:ext cx="29718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60000"/>
              </a:spcBef>
            </a:pPr>
            <a:r>
              <a:rPr lang="en-US" altLang="zh-CN" sz="2000" i="1" dirty="0">
                <a:latin typeface="+mj-lt"/>
              </a:rPr>
              <a:t>E</a:t>
            </a:r>
            <a:r>
              <a:rPr lang="zh-CN" altLang="en-US" sz="2000" dirty="0">
                <a:latin typeface="+mj-lt"/>
              </a:rPr>
              <a:t>：</a:t>
            </a:r>
            <a:r>
              <a:rPr lang="zh-CN" altLang="en-US" sz="2000" dirty="0">
                <a:latin typeface="+mn-ea"/>
              </a:rPr>
              <a:t>击中结构元素</a:t>
            </a:r>
          </a:p>
          <a:p>
            <a:pPr>
              <a:spcBef>
                <a:spcPct val="60000"/>
              </a:spcBef>
            </a:pPr>
            <a:r>
              <a:rPr lang="en-US" altLang="zh-CN" sz="2000" i="1" dirty="0">
                <a:latin typeface="+mj-lt"/>
              </a:rPr>
              <a:t>F</a:t>
            </a:r>
            <a:r>
              <a:rPr lang="zh-CN" altLang="en-US" sz="2000" dirty="0">
                <a:latin typeface="+mj-lt"/>
              </a:rPr>
              <a:t>：</a:t>
            </a:r>
            <a:r>
              <a:rPr lang="zh-CN" altLang="en-US" sz="2000" dirty="0">
                <a:latin typeface="+mn-ea"/>
              </a:rPr>
              <a:t>击不中结构元素</a:t>
            </a:r>
            <a:r>
              <a:rPr lang="zh-CN" altLang="en-US" sz="2000" b="1" dirty="0">
                <a:latin typeface="+mn-ea"/>
              </a:rPr>
              <a:t> </a:t>
            </a:r>
            <a:r>
              <a:rPr lang="zh-CN" altLang="en-US" sz="2000" dirty="0">
                <a:latin typeface="+mn-ea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322099" y="3048000"/>
                <a:ext cx="7159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⇑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⋂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)⋂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099" y="3048000"/>
                <a:ext cx="7159011" cy="369332"/>
              </a:xfrm>
              <a:prstGeom prst="rect">
                <a:avLst/>
              </a:prstGeom>
              <a:blipFill>
                <a:blip r:embed="rId3"/>
                <a:stretch>
                  <a:fillRect l="-511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日期占位符 3">
            <a:extLst>
              <a:ext uri="{FF2B5EF4-FFF2-40B4-BE49-F238E27FC236}">
                <a16:creationId xmlns:a16="http://schemas.microsoft.com/office/drawing/2014/main" id="{B51DB7F5-9A55-4560-B094-599A4302C8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D3B4041-671A-42D2-ACEF-E307CAD0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3699175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击中</a:t>
            </a:r>
            <a:r>
              <a:rPr lang="en-US" altLang="zh-CN" dirty="0"/>
              <a:t>-</a:t>
            </a:r>
            <a:r>
              <a:rPr lang="zh-CN" altLang="en-US" dirty="0"/>
              <a:t>击不中变换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击中</a:t>
            </a:r>
            <a:r>
              <a:rPr lang="en-US" altLang="zh-CN" dirty="0"/>
              <a:t>-</a:t>
            </a:r>
            <a:r>
              <a:rPr lang="zh-CN" altLang="en-US" dirty="0"/>
              <a:t>击不中变换</a:t>
            </a:r>
            <a:endParaRPr lang="en-US" altLang="zh-CN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2731295"/>
            <a:ext cx="7778750" cy="209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212478" y="2015359"/>
                <a:ext cx="7159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⇑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⋂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)⋂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478" y="2015359"/>
                <a:ext cx="7159011" cy="369332"/>
              </a:xfrm>
              <a:prstGeom prst="rect">
                <a:avLst/>
              </a:prstGeom>
              <a:blipFill>
                <a:blip r:embed="rId4"/>
                <a:stretch>
                  <a:fillRect l="-511" b="-3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892129" y="5371756"/>
            <a:ext cx="199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(a): </a:t>
            </a:r>
            <a:r>
              <a:rPr lang="zh-CN" altLang="en-US" dirty="0"/>
              <a:t>击中结构元素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021110" y="5371756"/>
            <a:ext cx="2198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(b): </a:t>
            </a:r>
            <a:r>
              <a:rPr lang="zh-CN" altLang="en-US" dirty="0"/>
              <a:t>击不中结构元素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92129" y="5732119"/>
            <a:ext cx="2198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(c): </a:t>
            </a:r>
            <a:r>
              <a:rPr lang="zh-CN" altLang="en-US" dirty="0"/>
              <a:t>原始图像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021109" y="5732119"/>
            <a:ext cx="2198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(d): </a:t>
            </a:r>
            <a:r>
              <a:rPr lang="zh-CN" altLang="en-US" dirty="0"/>
              <a:t>变换结果</a:t>
            </a:r>
          </a:p>
        </p:txBody>
      </p:sp>
      <p:sp>
        <p:nvSpPr>
          <p:cNvPr id="12" name="日期占位符 3">
            <a:extLst>
              <a:ext uri="{FF2B5EF4-FFF2-40B4-BE49-F238E27FC236}">
                <a16:creationId xmlns:a16="http://schemas.microsoft.com/office/drawing/2014/main" id="{EB075771-864B-48B0-AFFD-06535A0D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3" name="灯片编号占位符 4">
            <a:extLst>
              <a:ext uri="{FF2B5EF4-FFF2-40B4-BE49-F238E27FC236}">
                <a16:creationId xmlns:a16="http://schemas.microsoft.com/office/drawing/2014/main" id="{21DBC461-2BB8-4C64-817F-49CCAB20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0274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击中</a:t>
            </a:r>
            <a:r>
              <a:rPr lang="en-US" altLang="zh-CN" dirty="0"/>
              <a:t>-</a:t>
            </a:r>
            <a:r>
              <a:rPr lang="zh-CN" altLang="en-US" dirty="0"/>
              <a:t>击不中变换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击中</a:t>
            </a:r>
            <a:r>
              <a:rPr lang="en-US" altLang="zh-CN" dirty="0"/>
              <a:t>-</a:t>
            </a:r>
            <a:r>
              <a:rPr lang="zh-CN" altLang="en-US" dirty="0"/>
              <a:t>击不中变换 </a:t>
            </a:r>
            <a:r>
              <a:rPr lang="en-US" altLang="zh-CN" dirty="0"/>
              <a:t>((e)</a:t>
            </a:r>
            <a:r>
              <a:rPr lang="zh-CN" altLang="en-US" dirty="0"/>
              <a:t>和</a:t>
            </a:r>
            <a:r>
              <a:rPr lang="en-US" altLang="zh-CN" dirty="0"/>
              <a:t>(f)</a:t>
            </a:r>
            <a:r>
              <a:rPr lang="zh-CN" altLang="en-US" dirty="0"/>
              <a:t>来自于别的变换</a:t>
            </a:r>
            <a:r>
              <a:rPr lang="en-US" altLang="zh-CN" dirty="0"/>
              <a:t>)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408" y="2767867"/>
            <a:ext cx="5300246" cy="369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293091" y="1921164"/>
            <a:ext cx="209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击中变换：</a:t>
            </a:r>
            <a:r>
              <a:rPr lang="en-US" altLang="zh-CN" dirty="0"/>
              <a:t>[1 1 1]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207531" y="1947614"/>
            <a:ext cx="13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击不中变换：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404356"/>
              </p:ext>
            </p:extLst>
          </p:nvPr>
        </p:nvGraphicFramePr>
        <p:xfrm>
          <a:off x="5565276" y="1684378"/>
          <a:ext cx="1477819" cy="842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66680" imgH="711000" progId="Equation.DSMT4">
                  <p:embed/>
                </p:oleObj>
              </mc:Choice>
              <mc:Fallback>
                <p:oleObj name="Equation" r:id="rId4" imgW="1066680" imgH="71100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5276" y="1684378"/>
                        <a:ext cx="1477819" cy="842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846986" y="2316946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46986" y="2316946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478274" y="3448241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4120" imgH="177480" progId="Equation.DSMT4">
                  <p:embed/>
                </p:oleObj>
              </mc:Choice>
              <mc:Fallback>
                <p:oleObj name="Equation" r:id="rId8" imgW="114120" imgH="17748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8274" y="3448241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1C656482-FBA8-4517-841C-F8803FD4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6A971CBB-1CA7-4F94-91FC-4D2C4760A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232495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击中</a:t>
            </a:r>
            <a:r>
              <a:rPr lang="en-US" altLang="zh-CN" dirty="0"/>
              <a:t>-</a:t>
            </a:r>
            <a:r>
              <a:rPr lang="zh-CN" altLang="en-US" dirty="0"/>
              <a:t>击不中变换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击中</a:t>
            </a:r>
            <a:r>
              <a:rPr lang="en-US" altLang="zh-CN" dirty="0"/>
              <a:t>-</a:t>
            </a:r>
            <a:r>
              <a:rPr lang="zh-CN" altLang="en-US" dirty="0"/>
              <a:t>击不中算子中的击中模板与击不中模板不重合，可以被结合成一个结构元素，</a:t>
            </a:r>
            <a:r>
              <a:rPr lang="en-US" altLang="zh-CN" dirty="0"/>
              <a:t>1</a:t>
            </a:r>
            <a:r>
              <a:rPr lang="zh-CN" altLang="en-US" dirty="0"/>
              <a:t>对应击中模板，</a:t>
            </a:r>
            <a:r>
              <a:rPr lang="en-US" altLang="zh-CN" dirty="0"/>
              <a:t>0</a:t>
            </a:r>
            <a:r>
              <a:rPr lang="zh-CN" altLang="en-US" dirty="0"/>
              <a:t>对应击不中模板，</a:t>
            </a:r>
            <a:r>
              <a:rPr lang="en-US" altLang="zh-CN" dirty="0"/>
              <a:t>X</a:t>
            </a:r>
            <a:r>
              <a:rPr lang="zh-CN" altLang="en-US" dirty="0"/>
              <a:t>表示不关心的像素</a:t>
            </a:r>
            <a:endParaRPr lang="en-US" altLang="zh-CN" dirty="0"/>
          </a:p>
          <a:p>
            <a:r>
              <a:rPr lang="zh-CN" altLang="en-US" dirty="0"/>
              <a:t>击中</a:t>
            </a:r>
            <a:r>
              <a:rPr lang="en-US" altLang="zh-CN" dirty="0"/>
              <a:t>-</a:t>
            </a:r>
            <a:r>
              <a:rPr lang="zh-CN" altLang="en-US" dirty="0"/>
              <a:t>击不中变换中的结构元素</a:t>
            </a:r>
            <a:endParaRPr lang="en-US" altLang="zh-CN" dirty="0"/>
          </a:p>
          <a:p>
            <a:pPr lvl="1"/>
            <a:r>
              <a:rPr kumimoji="0" lang="en-US" altLang="zh-CN" i="1" dirty="0">
                <a:latin typeface="+mj-lt"/>
              </a:rPr>
              <a:t>A</a:t>
            </a:r>
            <a:r>
              <a:rPr kumimoji="0" lang="en-US" altLang="zh-CN" dirty="0">
                <a:latin typeface="+mj-lt"/>
              </a:rPr>
              <a:t> </a:t>
            </a:r>
            <a:r>
              <a:rPr kumimoji="0" lang="en-US" altLang="zh-CN" dirty="0">
                <a:latin typeface="+mj-lt"/>
                <a:sym typeface="Symbol" panose="05050102010706020507" pitchFamily="18" charset="2"/>
              </a:rPr>
              <a:t></a:t>
            </a:r>
            <a:r>
              <a:rPr kumimoji="0" lang="en-US" altLang="zh-CN" dirty="0">
                <a:latin typeface="+mj-lt"/>
              </a:rPr>
              <a:t> </a:t>
            </a:r>
            <a:r>
              <a:rPr kumimoji="0" lang="en-US" altLang="zh-CN" i="1" dirty="0">
                <a:latin typeface="+mj-lt"/>
              </a:rPr>
              <a:t>B</a:t>
            </a:r>
            <a:r>
              <a:rPr kumimoji="0" lang="zh-CN" altLang="en-US" dirty="0">
                <a:latin typeface="+mn-ea"/>
              </a:rPr>
              <a:t>的结果中仍保留的目标象素对应在</a:t>
            </a:r>
            <a:r>
              <a:rPr kumimoji="0" lang="en-US" altLang="zh-CN" i="1" dirty="0">
                <a:latin typeface="+mj-lt"/>
              </a:rPr>
              <a:t>A</a:t>
            </a:r>
            <a:r>
              <a:rPr kumimoji="0" lang="zh-CN" altLang="en-US" dirty="0">
                <a:latin typeface="+mn-ea"/>
              </a:rPr>
              <a:t>中其邻域与结构元素</a:t>
            </a:r>
            <a:r>
              <a:rPr kumimoji="0" lang="en-US" altLang="zh-CN" i="1" dirty="0">
                <a:latin typeface="+mj-lt"/>
              </a:rPr>
              <a:t>B</a:t>
            </a:r>
            <a:r>
              <a:rPr kumimoji="0" lang="zh-CN" altLang="en-US" dirty="0">
                <a:latin typeface="+mn-ea"/>
              </a:rPr>
              <a:t>对应的象素</a:t>
            </a:r>
            <a:endParaRPr lang="en-US" altLang="zh-CN" dirty="0">
              <a:latin typeface="+mn-ea"/>
            </a:endParaRP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184866"/>
              </p:ext>
            </p:extLst>
          </p:nvPr>
        </p:nvGraphicFramePr>
        <p:xfrm>
          <a:off x="498471" y="4324887"/>
          <a:ext cx="8137525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3" imgW="5340350" imgH="1182688" progId="MSDraw">
                  <p:embed/>
                </p:oleObj>
              </mc:Choice>
              <mc:Fallback>
                <p:oleObj name="Microsoft Drawing" r:id="rId3" imgW="5340350" imgH="1182688" progId="MSDraw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1" y="4324887"/>
                        <a:ext cx="8137525" cy="180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538958"/>
              </p:ext>
            </p:extLst>
          </p:nvPr>
        </p:nvGraphicFramePr>
        <p:xfrm>
          <a:off x="2317744" y="3501736"/>
          <a:ext cx="4498981" cy="64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88760" imgH="241200" progId="Equation.DSMT4">
                  <p:embed/>
                </p:oleObj>
              </mc:Choice>
              <mc:Fallback>
                <p:oleObj name="Equation" r:id="rId5" imgW="1688760" imgH="24120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17744" y="3501736"/>
                        <a:ext cx="4498981" cy="642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日期占位符 3">
            <a:extLst>
              <a:ext uri="{FF2B5EF4-FFF2-40B4-BE49-F238E27FC236}">
                <a16:creationId xmlns:a16="http://schemas.microsoft.com/office/drawing/2014/main" id="{CD2CC613-BE6B-445E-80FF-3C8BE62F55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47E2F151-0B64-4526-BA47-A6888BC9B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218931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二值形态学实用算法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噪声滤除</a:t>
            </a:r>
            <a:endParaRPr lang="en-US" altLang="zh-CN" dirty="0"/>
          </a:p>
          <a:p>
            <a:r>
              <a:rPr lang="zh-CN" altLang="en-US" dirty="0"/>
              <a:t>目标检测</a:t>
            </a:r>
            <a:endParaRPr lang="en-US" altLang="zh-CN" dirty="0"/>
          </a:p>
          <a:p>
            <a:r>
              <a:rPr lang="zh-CN" altLang="en-US" dirty="0"/>
              <a:t>边界提取</a:t>
            </a:r>
            <a:endParaRPr lang="en-US" altLang="zh-CN" dirty="0"/>
          </a:p>
          <a:p>
            <a:r>
              <a:rPr lang="zh-CN" altLang="en-US" dirty="0"/>
              <a:t>区域填充</a:t>
            </a:r>
            <a:endParaRPr lang="en-US" altLang="zh-CN" dirty="0"/>
          </a:p>
          <a:p>
            <a:r>
              <a:rPr lang="zh-CN" altLang="en-US" dirty="0"/>
              <a:t>连通组元提取</a:t>
            </a:r>
            <a:endParaRPr lang="en-US" altLang="zh-CN" dirty="0"/>
          </a:p>
          <a:p>
            <a:r>
              <a:rPr lang="zh-CN" altLang="en-US" dirty="0"/>
              <a:t>区域骨架提取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6" name="日期占位符 3">
            <a:extLst>
              <a:ext uri="{FF2B5EF4-FFF2-40B4-BE49-F238E27FC236}">
                <a16:creationId xmlns:a16="http://schemas.microsoft.com/office/drawing/2014/main" id="{168F47F3-B2E2-43EA-9D27-4FBF173F16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ACB08AEB-3A85-4BFE-B863-EB638E496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892293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二值形态学实用算法</a:t>
            </a:r>
            <a:r>
              <a:rPr lang="en-US" altLang="zh-CN" dirty="0"/>
              <a:t>-I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噪声滤除</a:t>
            </a:r>
            <a:endParaRPr lang="en-US" altLang="zh-CN" dirty="0"/>
          </a:p>
          <a:p>
            <a:pPr lvl="1"/>
            <a:r>
              <a:rPr lang="zh-CN" altLang="en-US" dirty="0"/>
              <a:t>先开启后闭合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3712681" y="3187701"/>
            <a:ext cx="48013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45000"/>
              </a:spcBef>
            </a:pPr>
            <a:r>
              <a:rPr lang="zh-CN" altLang="en-US" sz="2000" dirty="0">
                <a:latin typeface="+mn-ea"/>
              </a:rPr>
              <a:t>腐蚀       膨胀      膨胀       腐蚀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566738" y="3589455"/>
          <a:ext cx="8116888" cy="177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3" imgW="4584700" imgH="1001713" progId="MSDraw">
                  <p:embed/>
                </p:oleObj>
              </mc:Choice>
              <mc:Fallback>
                <p:oleObj name="Microsoft Drawing" r:id="rId3" imgW="4584700" imgH="1001713" progId="MSDraw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738" y="3589455"/>
                        <a:ext cx="8116888" cy="177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847602" y="2427977"/>
                <a:ext cx="5019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⨁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602" y="2427977"/>
                <a:ext cx="5019451" cy="369332"/>
              </a:xfrm>
              <a:prstGeom prst="rect">
                <a:avLst/>
              </a:prstGeom>
              <a:blipFill>
                <a:blip r:embed="rId6"/>
                <a:stretch>
                  <a:fillRect r="-851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日期占位符 3">
            <a:extLst>
              <a:ext uri="{FF2B5EF4-FFF2-40B4-BE49-F238E27FC236}">
                <a16:creationId xmlns:a16="http://schemas.microsoft.com/office/drawing/2014/main" id="{BC02D2E5-C4E2-49AF-853D-500D1B058B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44120B2A-F91C-41DE-A0F9-0CF3050FD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331919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二值形态学实用算法</a:t>
            </a:r>
            <a:r>
              <a:rPr lang="en-US" altLang="zh-CN" dirty="0"/>
              <a:t>-II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目标检测 （击中击不中变换）</a:t>
            </a:r>
            <a:endParaRPr lang="en-US" altLang="zh-CN" dirty="0"/>
          </a:p>
          <a:p>
            <a:pPr lvl="1"/>
            <a:r>
              <a:rPr kumimoji="0" lang="en-US" altLang="zh-CN" dirty="0">
                <a:ea typeface="宋体" panose="02010600030101010101" pitchFamily="2" charset="-122"/>
              </a:rPr>
              <a:t>3 × 3</a:t>
            </a:r>
            <a:r>
              <a:rPr kumimoji="0" lang="zh-CN" altLang="en-US" dirty="0">
                <a:ea typeface="宋体" panose="02010600030101010101" pitchFamily="2" charset="-122"/>
              </a:rPr>
              <a:t>，</a:t>
            </a:r>
            <a:r>
              <a:rPr kumimoji="0" lang="en-US" altLang="zh-CN" dirty="0">
                <a:ea typeface="宋体" panose="02010600030101010101" pitchFamily="2" charset="-122"/>
              </a:rPr>
              <a:t>5 × 5</a:t>
            </a:r>
            <a:r>
              <a:rPr kumimoji="0" lang="zh-CN" altLang="en-US" dirty="0">
                <a:ea typeface="宋体" panose="02010600030101010101" pitchFamily="2" charset="-122"/>
              </a:rPr>
              <a:t>，</a:t>
            </a:r>
            <a:r>
              <a:rPr kumimoji="0" lang="en-US" altLang="zh-CN" dirty="0">
                <a:ea typeface="宋体" panose="02010600030101010101" pitchFamily="2" charset="-122"/>
              </a:rPr>
              <a:t>7 × 7</a:t>
            </a:r>
            <a:r>
              <a:rPr kumimoji="0" lang="zh-CN" altLang="en-US" dirty="0">
                <a:latin typeface="+mn-ea"/>
              </a:rPr>
              <a:t>和</a:t>
            </a:r>
            <a:r>
              <a:rPr kumimoji="0" lang="en-US" altLang="zh-CN" dirty="0">
                <a:ea typeface="宋体" panose="02010600030101010101" pitchFamily="2" charset="-122"/>
              </a:rPr>
              <a:t>9 × 9</a:t>
            </a:r>
            <a:r>
              <a:rPr kumimoji="0" lang="zh-CN" altLang="en-US" dirty="0">
                <a:latin typeface="+mn-ea"/>
              </a:rPr>
              <a:t>的实心正方形</a:t>
            </a:r>
          </a:p>
          <a:p>
            <a:pPr lvl="1"/>
            <a:endParaRPr lang="en-US" altLang="zh-CN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5305036" y="2760453"/>
          <a:ext cx="3081337" cy="1229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3" imgW="4595813" imgH="673100" progId="MSDraw">
                  <p:embed/>
                </p:oleObj>
              </mc:Choice>
              <mc:Fallback>
                <p:oleObj name="Microsoft Drawing" r:id="rId3" imgW="4595813" imgH="673100" progId="MSDraw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62666"/>
                      <a:stretch>
                        <a:fillRect/>
                      </a:stretch>
                    </p:blipFill>
                    <p:spPr bwMode="auto">
                      <a:xfrm>
                        <a:off x="5305036" y="2760453"/>
                        <a:ext cx="3081337" cy="12290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/>
        </p:nvGraphicFramePr>
        <p:xfrm>
          <a:off x="3054380" y="4349818"/>
          <a:ext cx="5024437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5" imgW="4595813" imgH="673100" progId="MSDraw">
                  <p:embed/>
                </p:oleObj>
              </mc:Choice>
              <mc:Fallback>
                <p:oleObj name="Microsoft Drawing" r:id="rId5" imgW="4595813" imgH="673100" progId="MSDraw">
                  <p:embed/>
                  <p:pic>
                    <p:nvPicPr>
                      <p:cNvPr id="1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166"/>
                      <a:stretch>
                        <a:fillRect/>
                      </a:stretch>
                    </p:blipFill>
                    <p:spPr bwMode="auto">
                      <a:xfrm>
                        <a:off x="3054380" y="4349818"/>
                        <a:ext cx="5024437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219200" y="2952143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000" dirty="0">
                <a:ea typeface="宋体" panose="02010600030101010101" pitchFamily="2" charset="-122"/>
              </a:rPr>
              <a:t>3 × 3 </a:t>
            </a:r>
            <a:r>
              <a:rPr lang="zh-CN" altLang="en-US" sz="2000" dirty="0">
                <a:latin typeface="+mn-ea"/>
                <a:cs typeface="Arial" panose="020B0604020202020204" pitchFamily="34" charset="0"/>
              </a:rPr>
              <a:t>实心正方形</a:t>
            </a:r>
          </a:p>
          <a:p>
            <a:pPr algn="just">
              <a:spcBef>
                <a:spcPct val="50000"/>
              </a:spcBef>
            </a:pPr>
            <a:r>
              <a:rPr lang="en-US" altLang="zh-CN" sz="2000" dirty="0">
                <a:ea typeface="宋体" panose="02010600030101010101" pitchFamily="2" charset="-122"/>
              </a:rPr>
              <a:t>9 × 9 </a:t>
            </a:r>
            <a:r>
              <a:rPr lang="zh-CN" altLang="en-US" sz="2000" dirty="0">
                <a:latin typeface="+mn-ea"/>
                <a:cs typeface="Arial" panose="020B0604020202020204" pitchFamily="34" charset="0"/>
              </a:rPr>
              <a:t>方框</a:t>
            </a:r>
            <a:r>
              <a:rPr lang="zh-CN" altLang="en-US" sz="2000" b="1" dirty="0">
                <a:ea typeface="宋体" panose="02010600030101010101" pitchFamily="2" charset="-122"/>
              </a:rPr>
              <a:t> 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74420" y="473815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b</a:t>
            </a:r>
            <a:r>
              <a:rPr lang="zh-CN" altLang="en-US" dirty="0"/>
              <a:t>）：</a:t>
            </a:r>
            <a:r>
              <a:rPr lang="en-US" altLang="zh-CN" dirty="0"/>
              <a:t>E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c</a:t>
            </a:r>
            <a:r>
              <a:rPr lang="zh-CN" altLang="en-US" dirty="0"/>
              <a:t>）：</a:t>
            </a:r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DC692739-7C9A-45B8-9222-73DD19638F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3E6E51A3-337E-405E-ACE0-A2BE9CBB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486537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二值形态学实用算法</a:t>
            </a:r>
            <a:r>
              <a:rPr lang="en-US" altLang="zh-CN" dirty="0"/>
              <a:t>-III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边界提取</a:t>
            </a:r>
            <a:endParaRPr lang="en-US" altLang="zh-CN" dirty="0"/>
          </a:p>
          <a:p>
            <a:pPr lvl="1"/>
            <a:r>
              <a:rPr lang="zh-CN" altLang="en-US" dirty="0"/>
              <a:t>先用</a:t>
            </a:r>
            <a:r>
              <a:rPr lang="en-US" altLang="zh-CN" dirty="0"/>
              <a:t>1</a:t>
            </a:r>
            <a:r>
              <a:rPr lang="zh-CN" altLang="en-US" dirty="0"/>
              <a:t>个结构元素</a:t>
            </a:r>
            <a:r>
              <a:rPr lang="en-US" altLang="zh-CN" dirty="0">
                <a:latin typeface="+mj-lt"/>
              </a:rPr>
              <a:t>B</a:t>
            </a:r>
            <a:r>
              <a:rPr lang="zh-CN" altLang="en-US" dirty="0"/>
              <a:t>腐蚀 </a:t>
            </a:r>
            <a:r>
              <a:rPr lang="en-US" altLang="zh-CN" dirty="0">
                <a:latin typeface="+mj-lt"/>
              </a:rPr>
              <a:t>A</a:t>
            </a:r>
            <a:r>
              <a:rPr lang="zh-CN" altLang="en-US" dirty="0"/>
              <a:t>，再求取腐蚀结果和</a:t>
            </a:r>
            <a:r>
              <a:rPr lang="en-US" altLang="zh-CN" dirty="0">
                <a:latin typeface="+mj-lt"/>
              </a:rPr>
              <a:t>A</a:t>
            </a:r>
            <a:r>
              <a:rPr lang="zh-CN" altLang="en-US" dirty="0"/>
              <a:t>的差集就可得到边界 </a:t>
            </a:r>
            <a:r>
              <a:rPr kumimoji="0" lang="en-US" altLang="zh-CN" i="1" dirty="0">
                <a:latin typeface="Symbol" panose="05050102010706020507" pitchFamily="18" charset="2"/>
                <a:ea typeface="宋体" panose="02010600030101010101" pitchFamily="2" charset="-122"/>
              </a:rPr>
              <a:t>b</a:t>
            </a:r>
            <a:r>
              <a:rPr lang="en-US" altLang="zh-CN" dirty="0">
                <a:latin typeface="+mj-lt"/>
              </a:rPr>
              <a:t> (A)</a:t>
            </a:r>
          </a:p>
          <a:p>
            <a:pPr lvl="1"/>
            <a:endParaRPr lang="en-US" altLang="zh-CN" dirty="0"/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/>
        </p:nvGraphicFramePr>
        <p:xfrm>
          <a:off x="952500" y="3500438"/>
          <a:ext cx="7416800" cy="123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3" imgW="4481513" imgH="750888" progId="MSDraw">
                  <p:embed/>
                </p:oleObj>
              </mc:Choice>
              <mc:Fallback>
                <p:oleObj name="Microsoft Drawing" r:id="rId3" imgW="4481513" imgH="750888" progId="MSDraw">
                  <p:embed/>
                  <p:pic>
                    <p:nvPicPr>
                      <p:cNvPr id="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3500438"/>
                        <a:ext cx="7416800" cy="1236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2082801" y="4922748"/>
            <a:ext cx="6286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120000"/>
              </a:spcBef>
            </a:pPr>
            <a:r>
              <a:rPr lang="zh-CN" altLang="en-US" sz="2000" dirty="0">
                <a:latin typeface="+mn-ea"/>
              </a:rPr>
              <a:t>结构元素是</a:t>
            </a:r>
            <a:r>
              <a:rPr lang="en-US" altLang="zh-CN" sz="2000" dirty="0">
                <a:latin typeface="+mn-ea"/>
              </a:rPr>
              <a:t>8-</a:t>
            </a:r>
            <a:r>
              <a:rPr lang="zh-CN" altLang="en-US" sz="2000" dirty="0">
                <a:latin typeface="+mn-ea"/>
              </a:rPr>
              <a:t>连通的，而所得到的边界是</a:t>
            </a:r>
            <a:r>
              <a:rPr lang="en-US" altLang="zh-CN" sz="2000" dirty="0">
                <a:latin typeface="+mn-ea"/>
              </a:rPr>
              <a:t>4-</a:t>
            </a:r>
            <a:r>
              <a:rPr lang="zh-CN" altLang="en-US" sz="2000" dirty="0">
                <a:latin typeface="+mn-ea"/>
              </a:rPr>
              <a:t>连通的</a:t>
            </a:r>
            <a:r>
              <a:rPr lang="zh-CN" altLang="en-US" sz="2000" b="1" dirty="0">
                <a:latin typeface="+mn-ea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782670" y="2673926"/>
                <a:ext cx="27993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670" y="2673926"/>
                <a:ext cx="2799356" cy="369332"/>
              </a:xfrm>
              <a:prstGeom prst="rect">
                <a:avLst/>
              </a:prstGeom>
              <a:blipFill>
                <a:blip r:embed="rId6"/>
                <a:stretch>
                  <a:fillRect l="-3261" r="-3261" b="-3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日期占位符 3">
            <a:extLst>
              <a:ext uri="{FF2B5EF4-FFF2-40B4-BE49-F238E27FC236}">
                <a16:creationId xmlns:a16="http://schemas.microsoft.com/office/drawing/2014/main" id="{C7C84332-337E-4E02-8BCC-4A4E5264D8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482182EB-FB94-4C72-A1F8-7C83BE57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0928036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二值形态学实用算法</a:t>
            </a:r>
            <a:r>
              <a:rPr lang="en-US" altLang="zh-CN" dirty="0"/>
              <a:t>-IV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区域填充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590025" y="6088798"/>
            <a:ext cx="6286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120000"/>
              </a:spcBef>
            </a:pPr>
            <a:r>
              <a:rPr lang="zh-CN" altLang="en-US" sz="2000" dirty="0">
                <a:latin typeface="+mn-ea"/>
              </a:rPr>
              <a:t>结构元素是</a:t>
            </a:r>
            <a:r>
              <a:rPr lang="en-US" altLang="zh-CN" sz="2000" dirty="0">
                <a:latin typeface="+mn-ea"/>
              </a:rPr>
              <a:t>4-</a:t>
            </a:r>
            <a:r>
              <a:rPr lang="zh-CN" altLang="en-US" sz="2000" dirty="0">
                <a:latin typeface="+mn-ea"/>
              </a:rPr>
              <a:t>连通的，而原填充的边界是</a:t>
            </a:r>
            <a:r>
              <a:rPr lang="en-US" altLang="zh-CN" sz="2000" dirty="0">
                <a:latin typeface="+mn-ea"/>
              </a:rPr>
              <a:t>8-</a:t>
            </a:r>
            <a:r>
              <a:rPr lang="zh-CN" altLang="en-US" sz="2000" dirty="0">
                <a:latin typeface="+mn-ea"/>
              </a:rPr>
              <a:t>连通的</a:t>
            </a:r>
            <a:endParaRPr lang="zh-CN" altLang="en-US" sz="2000" b="1" dirty="0">
              <a:latin typeface="+mn-ea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861157" y="3086786"/>
          <a:ext cx="7428034" cy="2874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ing" r:id="rId3" imgW="5170488" imgH="2006600" progId="MSDraw">
                  <p:embed/>
                </p:oleObj>
              </mc:Choice>
              <mc:Fallback>
                <p:oleObj name="Microsoft Drawing" r:id="rId3" imgW="5170488" imgH="2006600" progId="MSDraw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157" y="3086786"/>
                        <a:ext cx="7428034" cy="28746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098054" y="1936745"/>
                <a:ext cx="49542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⋂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054" y="1936745"/>
                <a:ext cx="4954241" cy="369332"/>
              </a:xfrm>
              <a:prstGeom prst="rect">
                <a:avLst/>
              </a:prstGeom>
              <a:blipFill>
                <a:blip r:embed="rId6"/>
                <a:stretch>
                  <a:fillRect l="-861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574675" y="2520862"/>
            <a:ext cx="84068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120000"/>
              </a:spcBef>
            </a:pPr>
            <a:r>
              <a:rPr lang="zh-CN" altLang="en-US" sz="2000" dirty="0">
                <a:latin typeface="+mn-ea"/>
              </a:rPr>
              <a:t>取内部一个点，按照模板膨胀，取交集，迭代多次；最后与（</a:t>
            </a:r>
            <a:r>
              <a:rPr lang="en-US" altLang="zh-CN" sz="2000" dirty="0">
                <a:latin typeface="+mn-ea"/>
              </a:rPr>
              <a:t>a</a:t>
            </a:r>
            <a:r>
              <a:rPr lang="zh-CN" altLang="en-US" sz="2000" dirty="0">
                <a:latin typeface="+mn-ea"/>
              </a:rPr>
              <a:t>）取并集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7CEDBDD6-42F8-41BF-B077-7FEBA76EF9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F06EE7A8-B476-4F48-B0F1-4ED5A06D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69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367219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可分离和正交图象变换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具有可分离变换核的</a:t>
            </a:r>
            <a:r>
              <a:rPr lang="en-US" altLang="zh-CN" dirty="0"/>
              <a:t>2-D</a:t>
            </a:r>
            <a:r>
              <a:rPr lang="zh-CN" altLang="en-US" dirty="0"/>
              <a:t>变换可以分成两个步骤计算，每个步骤用一个</a:t>
            </a:r>
            <a:r>
              <a:rPr lang="en-US" altLang="zh-CN" dirty="0"/>
              <a:t>1-D</a:t>
            </a:r>
            <a:r>
              <a:rPr lang="zh-CN" altLang="en-US" dirty="0"/>
              <a:t>变换</a:t>
            </a:r>
            <a:endParaRPr lang="en-US" altLang="zh-CN" dirty="0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96" y="2757951"/>
            <a:ext cx="7807679" cy="204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3">
            <a:extLst>
              <a:ext uri="{FF2B5EF4-FFF2-40B4-BE49-F238E27FC236}">
                <a16:creationId xmlns:a16="http://schemas.microsoft.com/office/drawing/2014/main" id="{6AAB890B-76A5-4099-B1A8-273A4201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9CE6E167-22A8-4FDC-95AA-EC17C762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214754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可分离且对称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可分离和正交图象变换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3877739" y="2315592"/>
          <a:ext cx="1230312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558558" imgH="152334" progId="Equation.3">
                  <p:embed/>
                </p:oleObj>
              </mc:Choice>
              <mc:Fallback>
                <p:oleObj name="公式" r:id="rId3" imgW="558558" imgH="152334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7739" y="2315592"/>
                        <a:ext cx="1230312" cy="3317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596062"/>
              </p:ext>
            </p:extLst>
          </p:nvPr>
        </p:nvGraphicFramePr>
        <p:xfrm>
          <a:off x="3485738" y="3887513"/>
          <a:ext cx="2062163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27000" imgH="164880" progId="Equation.DSMT4">
                  <p:embed/>
                </p:oleObj>
              </mc:Choice>
              <mc:Fallback>
                <p:oleObj name="Equation" r:id="rId5" imgW="927000" imgH="164880" progId="Equation.DSMT4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5738" y="3887513"/>
                        <a:ext cx="2062163" cy="363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utoShape 5"/>
          <p:cNvSpPr>
            <a:spLocks/>
          </p:cNvSpPr>
          <p:nvPr/>
        </p:nvSpPr>
        <p:spPr bwMode="auto">
          <a:xfrm>
            <a:off x="6397101" y="2963292"/>
            <a:ext cx="1550988" cy="469900"/>
          </a:xfrm>
          <a:prstGeom prst="borderCallout2">
            <a:avLst>
              <a:gd name="adj1" fmla="val 24324"/>
              <a:gd name="adj2" fmla="val -4912"/>
              <a:gd name="adj3" fmla="val 24324"/>
              <a:gd name="adj4" fmla="val -55579"/>
              <a:gd name="adj5" fmla="val -78718"/>
              <a:gd name="adj6" fmla="val -107167"/>
            </a:avLst>
          </a:prstGeom>
          <a:solidFill>
            <a:schemeClr val="bg1"/>
          </a:solidFill>
          <a:ln w="12700" algn="ctr">
            <a:solidFill>
              <a:srgbClr val="FF3300"/>
            </a:solidFill>
            <a:miter lim="800000"/>
            <a:headEnd/>
            <a:tailEnd type="stealth" w="med" len="med"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ea typeface="楷体_GB2312" pitchFamily="49" charset="-122"/>
              </a:rPr>
              <a:t>图象矩阵</a:t>
            </a:r>
          </a:p>
        </p:txBody>
      </p:sp>
      <p:sp>
        <p:nvSpPr>
          <p:cNvPr id="8" name="AutoShape 6"/>
          <p:cNvSpPr>
            <a:spLocks/>
          </p:cNvSpPr>
          <p:nvPr/>
        </p:nvSpPr>
        <p:spPr bwMode="auto">
          <a:xfrm>
            <a:off x="6397101" y="1883792"/>
            <a:ext cx="2087563" cy="431800"/>
          </a:xfrm>
          <a:prstGeom prst="borderCallout2">
            <a:avLst>
              <a:gd name="adj1" fmla="val 26472"/>
              <a:gd name="adj2" fmla="val -3648"/>
              <a:gd name="adj3" fmla="val 26472"/>
              <a:gd name="adj4" fmla="val -34144"/>
              <a:gd name="adj5" fmla="val 119116"/>
              <a:gd name="adj6" fmla="val -65856"/>
            </a:avLst>
          </a:prstGeom>
          <a:solidFill>
            <a:schemeClr val="bg1"/>
          </a:solidFill>
          <a:ln w="12700" algn="ctr">
            <a:solidFill>
              <a:srgbClr val="FF3300"/>
            </a:solidFill>
            <a:miter lim="800000"/>
            <a:headEnd/>
            <a:tailEnd type="stealth" w="med" len="med"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楷体_GB2312" pitchFamily="49" charset="-122"/>
              </a:rPr>
              <a:t>对称变换矩阵</a:t>
            </a:r>
          </a:p>
        </p:txBody>
      </p:sp>
      <p:sp>
        <p:nvSpPr>
          <p:cNvPr id="9" name="AutoShape 7"/>
          <p:cNvSpPr>
            <a:spLocks/>
          </p:cNvSpPr>
          <p:nvPr/>
        </p:nvSpPr>
        <p:spPr bwMode="auto">
          <a:xfrm>
            <a:off x="998014" y="4752405"/>
            <a:ext cx="1727200" cy="431800"/>
          </a:xfrm>
          <a:prstGeom prst="borderCallout2">
            <a:avLst>
              <a:gd name="adj1" fmla="val 26472"/>
              <a:gd name="adj2" fmla="val 104412"/>
              <a:gd name="adj3" fmla="val 26472"/>
              <a:gd name="adj4" fmla="val 127481"/>
              <a:gd name="adj5" fmla="val -101838"/>
              <a:gd name="adj6" fmla="val 151287"/>
            </a:avLst>
          </a:prstGeom>
          <a:solidFill>
            <a:schemeClr val="bg1"/>
          </a:solidFill>
          <a:ln w="12700" algn="ctr">
            <a:solidFill>
              <a:srgbClr val="FF3300"/>
            </a:solidFill>
            <a:miter lim="800000"/>
            <a:headEnd/>
            <a:tailEnd type="stealth" w="med" len="med"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楷体_GB2312" pitchFamily="49" charset="-122"/>
              </a:rPr>
              <a:t>反变换矩阵</a:t>
            </a:r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>
            <a:off x="1358376" y="2498155"/>
            <a:ext cx="1511300" cy="431800"/>
          </a:xfrm>
          <a:prstGeom prst="borderCallout2">
            <a:avLst>
              <a:gd name="adj1" fmla="val 26472"/>
              <a:gd name="adj2" fmla="val 105042"/>
              <a:gd name="adj3" fmla="val 26472"/>
              <a:gd name="adj4" fmla="val 136343"/>
              <a:gd name="adj5" fmla="val 366"/>
              <a:gd name="adj6" fmla="val 169014"/>
            </a:avLst>
          </a:prstGeom>
          <a:solidFill>
            <a:schemeClr val="bg1"/>
          </a:solidFill>
          <a:ln w="12700">
            <a:solidFill>
              <a:srgbClr val="FF3300"/>
            </a:solidFill>
            <a:miter lim="800000"/>
            <a:headEnd/>
            <a:tailEnd type="stealth" w="med" len="med"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楷体_GB2312" pitchFamily="49" charset="-122"/>
              </a:rPr>
              <a:t>变换结果</a:t>
            </a:r>
          </a:p>
        </p:txBody>
      </p:sp>
      <p:graphicFrame>
        <p:nvGraphicFramePr>
          <p:cNvPr id="1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4469"/>
              </p:ext>
            </p:extLst>
          </p:nvPr>
        </p:nvGraphicFramePr>
        <p:xfrm>
          <a:off x="3917156" y="4752405"/>
          <a:ext cx="1238250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558558" imgH="152334" progId="Equation.3">
                  <p:embed/>
                </p:oleObj>
              </mc:Choice>
              <mc:Fallback>
                <p:oleObj name="公式" r:id="rId7" imgW="558558" imgH="152334" progId="Equation.3">
                  <p:embed/>
                  <p:pic>
                    <p:nvPicPr>
                      <p:cNvPr id="1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7156" y="4752405"/>
                        <a:ext cx="1238250" cy="3349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601600"/>
              </p:ext>
            </p:extLst>
          </p:nvPr>
        </p:nvGraphicFramePr>
        <p:xfrm>
          <a:off x="3737768" y="5473130"/>
          <a:ext cx="16446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749300" imgH="190500" progId="Equation.3">
                  <p:embed/>
                </p:oleObj>
              </mc:Choice>
              <mc:Fallback>
                <p:oleObj name="公式" r:id="rId9" imgW="749300" imgH="190500" progId="Equation.3">
                  <p:embed/>
                  <p:pic>
                    <p:nvPicPr>
                      <p:cNvPr id="1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7768" y="5473130"/>
                        <a:ext cx="1644650" cy="419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985208"/>
              </p:ext>
            </p:extLst>
          </p:nvPr>
        </p:nvGraphicFramePr>
        <p:xfrm>
          <a:off x="5717381" y="4724623"/>
          <a:ext cx="1065212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1" imgW="482181" imgH="177646" progId="Equation.3">
                  <p:embed/>
                </p:oleObj>
              </mc:Choice>
              <mc:Fallback>
                <p:oleObj name="公式" r:id="rId11" imgW="482181" imgH="177646" progId="Equation.3">
                  <p:embed/>
                  <p:pic>
                    <p:nvPicPr>
                      <p:cNvPr id="14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7381" y="4724623"/>
                        <a:ext cx="1065212" cy="390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1130426"/>
              </p:ext>
            </p:extLst>
          </p:nvPr>
        </p:nvGraphicFramePr>
        <p:xfrm>
          <a:off x="5717381" y="5501705"/>
          <a:ext cx="1065212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3" imgW="482181" imgH="177646" progId="Equation.3">
                  <p:embed/>
                </p:oleObj>
              </mc:Choice>
              <mc:Fallback>
                <p:oleObj name="公式" r:id="rId13" imgW="482181" imgH="177646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7381" y="5501705"/>
                        <a:ext cx="1065212" cy="390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004364" y="3441130"/>
            <a:ext cx="12557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chemeClr val="bg1"/>
                </a:solidFill>
              </a:rPr>
              <a:t>反变换</a:t>
            </a:r>
          </a:p>
        </p:txBody>
      </p:sp>
      <p:sp>
        <p:nvSpPr>
          <p:cNvPr id="17" name="日期占位符 3">
            <a:extLst>
              <a:ext uri="{FF2B5EF4-FFF2-40B4-BE49-F238E27FC236}">
                <a16:creationId xmlns:a16="http://schemas.microsoft.com/office/drawing/2014/main" id="{9A42F220-A34F-4244-A1E9-DD7DE01EF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C0D52C25-5F4A-4A5A-939C-F7B57FCDD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32959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可分离和正交图象变换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正交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1060881" y="2170097"/>
            <a:ext cx="751479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60000"/>
              </a:spcBef>
              <a:spcAft>
                <a:spcPct val="60000"/>
              </a:spcAft>
            </a:pPr>
            <a:r>
              <a:rPr lang="zh-CN" altLang="en-US" sz="2400" dirty="0"/>
              <a:t>考虑变换矩阵：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zh-CN" altLang="en-US" sz="2400" dirty="0"/>
              <a:t>酉矩阵（*代表共轭 ）：</a:t>
            </a:r>
          </a:p>
          <a:p>
            <a:endParaRPr lang="zh-CN" altLang="en-US" sz="2400" dirty="0">
              <a:solidFill>
                <a:schemeClr val="bg1"/>
              </a:solidFill>
            </a:endParaRPr>
          </a:p>
          <a:p>
            <a:endParaRPr lang="en-US" altLang="zh-CN" sz="2400" dirty="0"/>
          </a:p>
          <a:p>
            <a:r>
              <a:rPr lang="zh-CN" altLang="en-US" sz="2400" dirty="0"/>
              <a:t>如果</a:t>
            </a:r>
            <a:r>
              <a:rPr lang="en-US" altLang="zh-CN" sz="2400" dirty="0"/>
              <a:t>A</a:t>
            </a:r>
            <a:r>
              <a:rPr lang="zh-CN" altLang="en-US" sz="2400" dirty="0"/>
              <a:t>为实矩阵，且：</a:t>
            </a:r>
            <a:r>
              <a:rPr lang="zh-CN" altLang="en-US" sz="2400" dirty="0">
                <a:solidFill>
                  <a:srgbClr val="FF9900"/>
                </a:solidFill>
              </a:rPr>
              <a:t> </a:t>
            </a:r>
          </a:p>
          <a:p>
            <a:pPr>
              <a:spcBef>
                <a:spcPct val="40000"/>
              </a:spcBef>
            </a:pPr>
            <a:r>
              <a:rPr lang="zh-CN" altLang="en-US" sz="2400" dirty="0"/>
              <a:t>则</a:t>
            </a:r>
            <a:r>
              <a:rPr lang="en-US" altLang="zh-CN" sz="2400" dirty="0"/>
              <a:t>A</a:t>
            </a:r>
            <a:r>
              <a:rPr lang="zh-CN" altLang="en-US" sz="2400" dirty="0"/>
              <a:t>为正交矩阵，构成</a:t>
            </a:r>
            <a:r>
              <a:rPr lang="zh-CN" altLang="en-US" sz="2400" dirty="0">
                <a:solidFill>
                  <a:srgbClr val="FF9900"/>
                </a:solidFill>
              </a:rPr>
              <a:t>正交变换对</a:t>
            </a:r>
            <a:endParaRPr lang="zh-CN" altLang="en-US" sz="2400" dirty="0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4534193" y="2198406"/>
          <a:ext cx="1238250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558558" imgH="152334" progId="Equation.3">
                  <p:embed/>
                </p:oleObj>
              </mc:Choice>
              <mc:Fallback>
                <p:oleObj name="公式" r:id="rId3" imgW="558558" imgH="152334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4193" y="2198406"/>
                        <a:ext cx="1238250" cy="3349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3345295" y="2170625"/>
          <a:ext cx="10636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482181" imgH="177646" progId="Equation.3">
                  <p:embed/>
                </p:oleObj>
              </mc:Choice>
              <mc:Fallback>
                <p:oleObj name="公式" r:id="rId5" imgW="482181" imgH="177646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295" y="2170625"/>
                        <a:ext cx="1063625" cy="390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4534193" y="2719924"/>
          <a:ext cx="1255229" cy="392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609336" imgH="190417" progId="Equation.3">
                  <p:embed/>
                </p:oleObj>
              </mc:Choice>
              <mc:Fallback>
                <p:oleObj name="公式" r:id="rId7" imgW="609336" imgH="190417" progId="Equation.3">
                  <p:embed/>
                  <p:pic>
                    <p:nvPicPr>
                      <p:cNvPr id="8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4193" y="2719924"/>
                        <a:ext cx="1255229" cy="39270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8916703"/>
              </p:ext>
            </p:extLst>
          </p:nvPr>
        </p:nvGraphicFramePr>
        <p:xfrm>
          <a:off x="4046723" y="3877572"/>
          <a:ext cx="1459220" cy="368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558558" imgH="165028" progId="Equation.3">
                  <p:embed/>
                </p:oleObj>
              </mc:Choice>
              <mc:Fallback>
                <p:oleObj name="公式" r:id="rId9" imgW="558558" imgH="165028" progId="Equation.3">
                  <p:embed/>
                  <p:pic>
                    <p:nvPicPr>
                      <p:cNvPr id="9" name="Object 7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723" y="3877572"/>
                        <a:ext cx="1459220" cy="36894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93A7343F-2057-44C8-8AD8-6B1B726E07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t>2025/10/9</a:t>
            </a:fld>
            <a:endParaRPr lang="zh-CN" altLang="en-US" dirty="0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D67E0C91-D6D8-43E6-8475-63918B085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546660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IA2025模板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ofile">
      <a:majorFont>
        <a:latin typeface="Times New Roman"/>
        <a:ea typeface="黑体"/>
        <a:cs typeface="黑体"/>
      </a:majorFont>
      <a:minorFont>
        <a:latin typeface="Times New Roman"/>
        <a:ea typeface="黑体"/>
        <a:cs typeface="黑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charset="0"/>
          <a:buChar char="•"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黑体" charset="0"/>
            <a:cs typeface="黑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charset="0"/>
          <a:buChar char="•"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黑体" charset="0"/>
            <a:cs typeface="黑体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IA2025模板" id="{EB2CAECE-0840-4826-BA08-317750EE2CA8}" vid="{229BFCD3-C8C5-4AD4-A423-7C8F18E603E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DIA2025模板</Template>
  <TotalTime>1016</TotalTime>
  <Words>2886</Words>
  <Application>Microsoft Office PowerPoint</Application>
  <PresentationFormat>全屏显示(4:3)</PresentationFormat>
  <Paragraphs>594</Paragraphs>
  <Slides>69</Slides>
  <Notes>61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69</vt:i4>
      </vt:variant>
    </vt:vector>
  </HeadingPairs>
  <TitlesOfParts>
    <vt:vector size="89" baseType="lpstr">
      <vt:lpstr>等线</vt:lpstr>
      <vt:lpstr>楷体_GB2312</vt:lpstr>
      <vt:lpstr>宋体</vt:lpstr>
      <vt:lpstr>微软雅黑</vt:lpstr>
      <vt:lpstr>Arial</vt:lpstr>
      <vt:lpstr>Calibri</vt:lpstr>
      <vt:lpstr>Cambria Math</vt:lpstr>
      <vt:lpstr>Symbol</vt:lpstr>
      <vt:lpstr>Tahoma</vt:lpstr>
      <vt:lpstr>Times New Roman</vt:lpstr>
      <vt:lpstr>Verdana</vt:lpstr>
      <vt:lpstr>Webdings</vt:lpstr>
      <vt:lpstr>Wingdings</vt:lpstr>
      <vt:lpstr>DIA2025模板</vt:lpstr>
      <vt:lpstr>公式</vt:lpstr>
      <vt:lpstr>Equation</vt:lpstr>
      <vt:lpstr>Equation.3</vt:lpstr>
      <vt:lpstr>文档</vt:lpstr>
      <vt:lpstr>Microsoft Word Picture</vt:lpstr>
      <vt:lpstr>Microsoft Drawing</vt:lpstr>
      <vt:lpstr>第二章：图像变换+形态学</vt:lpstr>
      <vt:lpstr>图像变换</vt:lpstr>
      <vt:lpstr>图像变换</vt:lpstr>
      <vt:lpstr>可分离和正交图象变换</vt:lpstr>
      <vt:lpstr>可分离和正交图象变换</vt:lpstr>
      <vt:lpstr>可分离和正交图象变换</vt:lpstr>
      <vt:lpstr>可分离和正交图象变换</vt:lpstr>
      <vt:lpstr>可分离和正交图象变换</vt:lpstr>
      <vt:lpstr>可分离和正交图象变换</vt:lpstr>
      <vt:lpstr>离散傅立叶变换（DFT）</vt:lpstr>
      <vt:lpstr>二维DFT的性质 </vt:lpstr>
      <vt:lpstr>线性叠加及尺度变化</vt:lpstr>
      <vt:lpstr>旋转性</vt:lpstr>
      <vt:lpstr>实例</vt:lpstr>
      <vt:lpstr>典型图象的频谱</vt:lpstr>
      <vt:lpstr>离散余弦变换（DCT）</vt:lpstr>
      <vt:lpstr>离散余弦变换（DCT）</vt:lpstr>
      <vt:lpstr>DCT基函数</vt:lpstr>
      <vt:lpstr>DCT的性质</vt:lpstr>
      <vt:lpstr>DCT变换结果示例</vt:lpstr>
      <vt:lpstr>DCT变换结果示例</vt:lpstr>
      <vt:lpstr>DCT变换结果示例</vt:lpstr>
      <vt:lpstr>沃尔什/哈达玛变换</vt:lpstr>
      <vt:lpstr> 哈达玛变换的递推式 </vt:lpstr>
      <vt:lpstr>PowerPoint 演示文稿</vt:lpstr>
      <vt:lpstr>PowerPoint 演示文稿</vt:lpstr>
      <vt:lpstr>协方差矩阵及优化目标</vt:lpstr>
      <vt:lpstr>协方差矩阵及优化目标</vt:lpstr>
      <vt:lpstr>算法步骤</vt:lpstr>
      <vt:lpstr>K-L变换一例(1)</vt:lpstr>
      <vt:lpstr>K-L变换一例(2)</vt:lpstr>
      <vt:lpstr>K-L变换应用实例 —— 人脸识别</vt:lpstr>
      <vt:lpstr>人脸库</vt:lpstr>
      <vt:lpstr>特征脸</vt:lpstr>
      <vt:lpstr>特征脸空间 （top 8）</vt:lpstr>
      <vt:lpstr>小波变换（DWT）</vt:lpstr>
      <vt:lpstr>1维离散小波变换</vt:lpstr>
      <vt:lpstr>1维离散小波变换</vt:lpstr>
      <vt:lpstr>2维离散小波变换</vt:lpstr>
      <vt:lpstr>实例</vt:lpstr>
      <vt:lpstr>可学习类小波变换</vt:lpstr>
      <vt:lpstr>形态学</vt:lpstr>
      <vt:lpstr>二值形态学</vt:lpstr>
      <vt:lpstr>二值形态学基本运算</vt:lpstr>
      <vt:lpstr>膨胀和腐蚀</vt:lpstr>
      <vt:lpstr>膨胀和腐蚀</vt:lpstr>
      <vt:lpstr>膨胀和腐蚀</vt:lpstr>
      <vt:lpstr>膨胀和腐蚀</vt:lpstr>
      <vt:lpstr>膨胀和腐蚀</vt:lpstr>
      <vt:lpstr>膨胀和腐蚀</vt:lpstr>
      <vt:lpstr>膨胀和腐蚀</vt:lpstr>
      <vt:lpstr>膨胀和腐蚀</vt:lpstr>
      <vt:lpstr>膨胀和腐蚀</vt:lpstr>
      <vt:lpstr>膨胀和腐蚀</vt:lpstr>
      <vt:lpstr>膨胀和腐蚀</vt:lpstr>
      <vt:lpstr>膨胀和腐蚀</vt:lpstr>
      <vt:lpstr>开启和闭合</vt:lpstr>
      <vt:lpstr>开启和闭合</vt:lpstr>
      <vt:lpstr>开启和闭合</vt:lpstr>
      <vt:lpstr>开启和闭合</vt:lpstr>
      <vt:lpstr>击中-击不中变换</vt:lpstr>
      <vt:lpstr>击中-击不中变换</vt:lpstr>
      <vt:lpstr>击中-击不中变换</vt:lpstr>
      <vt:lpstr>击中-击不中变换</vt:lpstr>
      <vt:lpstr>二值形态学实用算法</vt:lpstr>
      <vt:lpstr>二值形态学实用算法-I</vt:lpstr>
      <vt:lpstr>二值形态学实用算法-II</vt:lpstr>
      <vt:lpstr>二值形态学实用算法-III</vt:lpstr>
      <vt:lpstr>二值形态学实用算法-IV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第一章：绪论</dc:title>
  <dc:creator>Wengang Zhou</dc:creator>
  <cp:lastModifiedBy>Li Li</cp:lastModifiedBy>
  <cp:revision>67</cp:revision>
  <dcterms:created xsi:type="dcterms:W3CDTF">2025-02-11T09:28:46Z</dcterms:created>
  <dcterms:modified xsi:type="dcterms:W3CDTF">2025-10-09T03:22:13Z</dcterms:modified>
</cp:coreProperties>
</file>